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5" r:id="rId1"/>
    <p:sldMasterId id="2147483757" r:id="rId2"/>
    <p:sldMasterId id="2147483769" r:id="rId3"/>
  </p:sldMasterIdLst>
  <p:notesMasterIdLst>
    <p:notesMasterId r:id="rId72"/>
  </p:notesMasterIdLst>
  <p:handoutMasterIdLst>
    <p:handoutMasterId r:id="rId73"/>
  </p:handoutMasterIdLst>
  <p:sldIdLst>
    <p:sldId id="400" r:id="rId4"/>
    <p:sldId id="402" r:id="rId5"/>
    <p:sldId id="396" r:id="rId6"/>
    <p:sldId id="416" r:id="rId7"/>
    <p:sldId id="404" r:id="rId8"/>
    <p:sldId id="381" r:id="rId9"/>
    <p:sldId id="260" r:id="rId10"/>
    <p:sldId id="313" r:id="rId11"/>
    <p:sldId id="320" r:id="rId12"/>
    <p:sldId id="380" r:id="rId13"/>
    <p:sldId id="417" r:id="rId14"/>
    <p:sldId id="300" r:id="rId15"/>
    <p:sldId id="369" r:id="rId16"/>
    <p:sldId id="332" r:id="rId17"/>
    <p:sldId id="335" r:id="rId18"/>
    <p:sldId id="406" r:id="rId19"/>
    <p:sldId id="397" r:id="rId20"/>
    <p:sldId id="274" r:id="rId21"/>
    <p:sldId id="275" r:id="rId22"/>
    <p:sldId id="386" r:id="rId23"/>
    <p:sldId id="394" r:id="rId24"/>
    <p:sldId id="392" r:id="rId25"/>
    <p:sldId id="409" r:id="rId26"/>
    <p:sldId id="276" r:id="rId27"/>
    <p:sldId id="277" r:id="rId28"/>
    <p:sldId id="413" r:id="rId29"/>
    <p:sldId id="379" r:id="rId30"/>
    <p:sldId id="422" r:id="rId31"/>
    <p:sldId id="280" r:id="rId32"/>
    <p:sldId id="330" r:id="rId33"/>
    <p:sldId id="281" r:id="rId34"/>
    <p:sldId id="282" r:id="rId35"/>
    <p:sldId id="410" r:id="rId36"/>
    <p:sldId id="389" r:id="rId37"/>
    <p:sldId id="321" r:id="rId38"/>
    <p:sldId id="279" r:id="rId39"/>
    <p:sldId id="420" r:id="rId40"/>
    <p:sldId id="419" r:id="rId41"/>
    <p:sldId id="338" r:id="rId42"/>
    <p:sldId id="337" r:id="rId43"/>
    <p:sldId id="415" r:id="rId44"/>
    <p:sldId id="336" r:id="rId45"/>
    <p:sldId id="414" r:id="rId46"/>
    <p:sldId id="390" r:id="rId47"/>
    <p:sldId id="293" r:id="rId48"/>
    <p:sldId id="418" r:id="rId49"/>
    <p:sldId id="289" r:id="rId50"/>
    <p:sldId id="322" r:id="rId51"/>
    <p:sldId id="290" r:id="rId52"/>
    <p:sldId id="291" r:id="rId53"/>
    <p:sldId id="382" r:id="rId54"/>
    <p:sldId id="367" r:id="rId55"/>
    <p:sldId id="359" r:id="rId56"/>
    <p:sldId id="314" r:id="rId57"/>
    <p:sldId id="361" r:id="rId58"/>
    <p:sldId id="347" r:id="rId59"/>
    <p:sldId id="362" r:id="rId60"/>
    <p:sldId id="317" r:id="rId61"/>
    <p:sldId id="363" r:id="rId62"/>
    <p:sldId id="370" r:id="rId63"/>
    <p:sldId id="294" r:id="rId64"/>
    <p:sldId id="328" r:id="rId65"/>
    <p:sldId id="421" r:id="rId66"/>
    <p:sldId id="365" r:id="rId67"/>
    <p:sldId id="374" r:id="rId68"/>
    <p:sldId id="375" r:id="rId69"/>
    <p:sldId id="376" r:id="rId70"/>
    <p:sldId id="373" r:id="rId71"/>
  </p:sldIdLst>
  <p:sldSz cx="9144000" cy="6858000" type="screen4x3"/>
  <p:notesSz cx="6797675" cy="9926638"/>
  <p:defaultTex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0046"/>
    <a:srgbClr val="000042"/>
    <a:srgbClr val="000099"/>
    <a:srgbClr val="FFFFFF"/>
    <a:srgbClr val="FF00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2560" autoAdjust="0"/>
  </p:normalViewPr>
  <p:slideViewPr>
    <p:cSldViewPr>
      <p:cViewPr varScale="1">
        <p:scale>
          <a:sx n="69" d="100"/>
          <a:sy n="69" d="100"/>
        </p:scale>
        <p:origin x="1387" y="58"/>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9" d="100"/>
          <a:sy n="59" d="100"/>
        </p:scale>
        <p:origin x="-1752" y="-72"/>
      </p:cViewPr>
      <p:guideLst>
        <p:guide orient="horz" pos="2880"/>
        <p:guide pos="216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Feuil1!$A$24</c:f>
              <c:strCache>
                <c:ptCount val="1"/>
                <c:pt idx="0">
                  <c:v>CAF BRUTE</c:v>
                </c:pt>
              </c:strCache>
            </c:strRef>
          </c:tx>
          <c:spPr>
            <a:solidFill>
              <a:schemeClr val="accent1"/>
            </a:solidFill>
            <a:ln>
              <a:noFill/>
            </a:ln>
            <a:effectLst/>
          </c:spPr>
          <c:cat>
            <c:strRef>
              <c:f>Feuil1!$B$23:$G$23</c:f>
              <c:strCache>
                <c:ptCount val="6"/>
                <c:pt idx="0">
                  <c:v>2016</c:v>
                </c:pt>
                <c:pt idx="1">
                  <c:v>2017</c:v>
                </c:pt>
                <c:pt idx="2">
                  <c:v>2018</c:v>
                </c:pt>
                <c:pt idx="3">
                  <c:v>2019</c:v>
                </c:pt>
                <c:pt idx="4">
                  <c:v>2020</c:v>
                </c:pt>
                <c:pt idx="5">
                  <c:v>2021</c:v>
                </c:pt>
              </c:strCache>
            </c:strRef>
          </c:cat>
          <c:val>
            <c:numRef>
              <c:f>Feuil1!$B$24:$G$24</c:f>
              <c:numCache>
                <c:formatCode>_-* #\ ##0\ _€_-;\-* #\ ##0\ _€_-;_-* "-"??\ _€_-;_-@_-</c:formatCode>
                <c:ptCount val="6"/>
                <c:pt idx="0">
                  <c:v>3099136</c:v>
                </c:pt>
                <c:pt idx="1">
                  <c:v>2585780.1799999997</c:v>
                </c:pt>
                <c:pt idx="2">
                  <c:v>3650587.3400000017</c:v>
                </c:pt>
                <c:pt idx="3">
                  <c:v>3665454</c:v>
                </c:pt>
                <c:pt idx="4">
                  <c:v>2690747</c:v>
                </c:pt>
                <c:pt idx="5">
                  <c:v>2506540</c:v>
                </c:pt>
              </c:numCache>
            </c:numRef>
          </c:val>
          <c:extLst>
            <c:ext xmlns:c16="http://schemas.microsoft.com/office/drawing/2014/chart" uri="{C3380CC4-5D6E-409C-BE32-E72D297353CC}">
              <c16:uniqueId val="{00000000-D5C7-49C7-AF7A-677C3D08CCAA}"/>
            </c:ext>
          </c:extLst>
        </c:ser>
        <c:ser>
          <c:idx val="1"/>
          <c:order val="1"/>
          <c:tx>
            <c:strRef>
              <c:f>Feuil1!$A$25</c:f>
              <c:strCache>
                <c:ptCount val="1"/>
                <c:pt idx="0">
                  <c:v>capital remboursé</c:v>
                </c:pt>
              </c:strCache>
            </c:strRef>
          </c:tx>
          <c:spPr>
            <a:solidFill>
              <a:schemeClr val="accent2"/>
            </a:solidFill>
            <a:ln>
              <a:noFill/>
            </a:ln>
            <a:effectLst/>
          </c:spPr>
          <c:cat>
            <c:strRef>
              <c:f>Feuil1!$B$23:$G$23</c:f>
              <c:strCache>
                <c:ptCount val="6"/>
                <c:pt idx="0">
                  <c:v>2016</c:v>
                </c:pt>
                <c:pt idx="1">
                  <c:v>2017</c:v>
                </c:pt>
                <c:pt idx="2">
                  <c:v>2018</c:v>
                </c:pt>
                <c:pt idx="3">
                  <c:v>2019</c:v>
                </c:pt>
                <c:pt idx="4">
                  <c:v>2020</c:v>
                </c:pt>
                <c:pt idx="5">
                  <c:v>2021</c:v>
                </c:pt>
              </c:strCache>
            </c:strRef>
          </c:cat>
          <c:val>
            <c:numRef>
              <c:f>Feuil1!$B$25:$G$25</c:f>
              <c:numCache>
                <c:formatCode>_-* #\ ##0\ _€_-;\-* #\ ##0\ _€_-;_-* "-"??\ _€_-;_-@_-</c:formatCode>
                <c:ptCount val="6"/>
                <c:pt idx="0">
                  <c:v>1011517</c:v>
                </c:pt>
                <c:pt idx="1">
                  <c:v>1083447.19</c:v>
                </c:pt>
                <c:pt idx="2">
                  <c:v>1093642.2</c:v>
                </c:pt>
                <c:pt idx="3">
                  <c:v>920240.23</c:v>
                </c:pt>
                <c:pt idx="4">
                  <c:v>927939.36</c:v>
                </c:pt>
                <c:pt idx="5">
                  <c:v>916407</c:v>
                </c:pt>
              </c:numCache>
            </c:numRef>
          </c:val>
          <c:extLst>
            <c:ext xmlns:c16="http://schemas.microsoft.com/office/drawing/2014/chart" uri="{C3380CC4-5D6E-409C-BE32-E72D297353CC}">
              <c16:uniqueId val="{00000001-D5C7-49C7-AF7A-677C3D08CCAA}"/>
            </c:ext>
          </c:extLst>
        </c:ser>
        <c:dLbls>
          <c:showLegendKey val="0"/>
          <c:showVal val="0"/>
          <c:showCatName val="0"/>
          <c:showSerName val="0"/>
          <c:showPercent val="0"/>
          <c:showBubbleSize val="0"/>
        </c:dLbls>
        <c:axId val="222331264"/>
        <c:axId val="222331656"/>
      </c:areaChart>
      <c:catAx>
        <c:axId val="222331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2331656"/>
        <c:crosses val="autoZero"/>
        <c:auto val="1"/>
        <c:lblAlgn val="ctr"/>
        <c:lblOffset val="100"/>
        <c:noMultiLvlLbl val="0"/>
      </c:catAx>
      <c:valAx>
        <c:axId val="222331656"/>
        <c:scaling>
          <c:orientation val="minMax"/>
        </c:scaling>
        <c:delete val="0"/>
        <c:axPos val="l"/>
        <c:majorGridlines>
          <c:spPr>
            <a:ln w="9525" cap="flat" cmpd="sng" algn="ctr">
              <a:solidFill>
                <a:schemeClr val="tx1">
                  <a:lumMod val="15000"/>
                  <a:lumOff val="85000"/>
                </a:schemeClr>
              </a:solidFill>
              <a:round/>
            </a:ln>
            <a:effectLst/>
          </c:spPr>
        </c:majorGridlines>
        <c:numFmt formatCode="_-* #\ ##0\ _€_-;\-* #\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23312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62822471852637E-2"/>
          <c:y val="2.8805838587236295E-2"/>
          <c:w val="0.89861691836726565"/>
          <c:h val="0.9041494358485882"/>
        </c:manualLayout>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Feuil1!$A$2:$A$14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Feuil1!$B$2:$B$14</c:f>
              <c:numCache>
                <c:formatCode>General</c:formatCode>
                <c:ptCount val="13"/>
                <c:pt idx="0">
                  <c:v>2095541</c:v>
                </c:pt>
                <c:pt idx="1">
                  <c:v>2063168</c:v>
                </c:pt>
                <c:pt idx="2">
                  <c:v>2036860</c:v>
                </c:pt>
                <c:pt idx="3">
                  <c:v>2019676</c:v>
                </c:pt>
                <c:pt idx="4">
                  <c:v>1920320</c:v>
                </c:pt>
                <c:pt idx="5">
                  <c:v>1703667</c:v>
                </c:pt>
                <c:pt idx="6">
                  <c:v>1467416</c:v>
                </c:pt>
                <c:pt idx="7">
                  <c:v>1351831</c:v>
                </c:pt>
                <c:pt idx="8">
                  <c:v>1401982</c:v>
                </c:pt>
                <c:pt idx="9">
                  <c:v>1434169</c:v>
                </c:pt>
                <c:pt idx="10">
                  <c:v>1415814</c:v>
                </c:pt>
                <c:pt idx="11">
                  <c:v>1409225</c:v>
                </c:pt>
                <c:pt idx="12">
                  <c:v>1400000</c:v>
                </c:pt>
              </c:numCache>
            </c:numRef>
          </c:val>
          <c:smooth val="0"/>
          <c:extLst>
            <c:ext xmlns:c16="http://schemas.microsoft.com/office/drawing/2014/chart" uri="{C3380CC4-5D6E-409C-BE32-E72D297353CC}">
              <c16:uniqueId val="{00000000-FF87-4E2D-82CF-9BA574A424A1}"/>
            </c:ext>
          </c:extLst>
        </c:ser>
        <c:ser>
          <c:idx val="1"/>
          <c:order val="1"/>
          <c:tx>
            <c:strRef>
              <c:f>Feuil1!$C$1</c:f>
              <c:strCache>
                <c:ptCount val="1"/>
                <c:pt idx="0">
                  <c:v>Colonne1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Feuil1!$A$2:$A$14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Feuil1!$C$2:$C$14</c:f>
              <c:numCache>
                <c:formatCode>General</c:formatCode>
                <c:ptCount val="13"/>
              </c:numCache>
            </c:numRef>
          </c:val>
          <c:smooth val="0"/>
          <c:extLst>
            <c:ext xmlns:c16="http://schemas.microsoft.com/office/drawing/2014/chart" uri="{C3380CC4-5D6E-409C-BE32-E72D297353CC}">
              <c16:uniqueId val="{00000001-FF87-4E2D-82CF-9BA574A424A1}"/>
            </c:ext>
          </c:extLst>
        </c:ser>
        <c:ser>
          <c:idx val="2"/>
          <c:order val="2"/>
          <c:tx>
            <c:strRef>
              <c:f>Feuil1!$D$1</c:f>
              <c:strCache>
                <c:ptCount val="1"/>
                <c:pt idx="0">
                  <c:v>Colonne2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Feuil1!$A$2:$A$14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Feuil1!$D$2:$D$14</c:f>
              <c:numCache>
                <c:formatCode>General</c:formatCode>
                <c:ptCount val="13"/>
              </c:numCache>
            </c:numRef>
          </c:val>
          <c:smooth val="0"/>
          <c:extLst>
            <c:ext xmlns:c16="http://schemas.microsoft.com/office/drawing/2014/chart" uri="{C3380CC4-5D6E-409C-BE32-E72D297353CC}">
              <c16:uniqueId val="{00000002-FF87-4E2D-82CF-9BA574A424A1}"/>
            </c:ext>
          </c:extLst>
        </c:ser>
        <c:dLbls>
          <c:showLegendKey val="0"/>
          <c:showVal val="0"/>
          <c:showCatName val="0"/>
          <c:showSerName val="0"/>
          <c:showPercent val="0"/>
          <c:showBubbleSize val="0"/>
        </c:dLbls>
        <c:marker val="1"/>
        <c:smooth val="0"/>
        <c:axId val="222332048"/>
        <c:axId val="222333616"/>
      </c:lineChart>
      <c:catAx>
        <c:axId val="22233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22333616"/>
        <c:crosses val="autoZero"/>
        <c:auto val="1"/>
        <c:lblAlgn val="ctr"/>
        <c:lblOffset val="100"/>
        <c:noMultiLvlLbl val="0"/>
      </c:catAx>
      <c:valAx>
        <c:axId val="222333616"/>
        <c:scaling>
          <c:orientation val="minMax"/>
          <c:min val="1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22332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i="0" baseline="0" dirty="0" err="1"/>
              <a:t>Recettes</a:t>
            </a:r>
            <a:r>
              <a:rPr lang="en-US" sz="2800" b="1" dirty="0"/>
              <a:t> </a:t>
            </a:r>
            <a:r>
              <a:rPr lang="en-US" sz="2800" b="1" dirty="0" err="1"/>
              <a:t>réelles</a:t>
            </a:r>
            <a:r>
              <a:rPr lang="en-US" sz="2800" b="1" dirty="0"/>
              <a:t> 2021</a:t>
            </a:r>
          </a:p>
        </c:rich>
      </c:tx>
      <c:layout>
        <c:manualLayout>
          <c:xMode val="edge"/>
          <c:yMode val="edge"/>
          <c:x val="0.30686738337484831"/>
          <c:y val="5.0234003436480483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Recettes réelles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3-DE92-4B66-8480-20C9711D7B4B}"/>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2-DE92-4B66-8480-20C9711D7B4B}"/>
              </c:ext>
            </c:extLst>
          </c:dPt>
          <c:dPt>
            <c:idx val="2"/>
            <c:bubble3D val="0"/>
            <c:explosion val="1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4-DE92-4B66-8480-20C9711D7B4B}"/>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DE92-4B66-8480-20C9711D7B4B}"/>
              </c:ext>
            </c:extLst>
          </c:dPt>
          <c:dLbls>
            <c:dLbl>
              <c:idx val="1"/>
              <c:layout>
                <c:manualLayout>
                  <c:x val="6.4284134576947316E-2"/>
                  <c:y val="-1.1511826135262254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E92-4B66-8480-20C9711D7B4B}"/>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Feuil1!$A$2:$A$5</c:f>
              <c:strCache>
                <c:ptCount val="4"/>
                <c:pt idx="0">
                  <c:v>Atténuation charges</c:v>
                </c:pt>
                <c:pt idx="1">
                  <c:v>Produits services, domaine</c:v>
                </c:pt>
                <c:pt idx="2">
                  <c:v>Impôts et taxes</c:v>
                </c:pt>
                <c:pt idx="3">
                  <c:v>Dotations et participations</c:v>
                </c:pt>
              </c:strCache>
            </c:strRef>
          </c:cat>
          <c:val>
            <c:numRef>
              <c:f>Feuil1!$B$2:$B$5</c:f>
              <c:numCache>
                <c:formatCode>General</c:formatCode>
                <c:ptCount val="4"/>
                <c:pt idx="0">
                  <c:v>241000</c:v>
                </c:pt>
                <c:pt idx="1">
                  <c:v>935000</c:v>
                </c:pt>
                <c:pt idx="2">
                  <c:v>8805000</c:v>
                </c:pt>
                <c:pt idx="3">
                  <c:v>2978000</c:v>
                </c:pt>
              </c:numCache>
            </c:numRef>
          </c:val>
          <c:extLst>
            <c:ext xmlns:c16="http://schemas.microsoft.com/office/drawing/2014/chart" uri="{C3380CC4-5D6E-409C-BE32-E72D297353CC}">
              <c16:uniqueId val="{00000000-DE92-4B66-8480-20C9711D7B4B}"/>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d2PENSESs réelles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76D-4ED1-8383-12E3538B216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76D-4ED1-8383-12E3538B216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76D-4ED1-8383-12E3538B216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76D-4ED1-8383-12E3538B216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76D-4ED1-8383-12E3538B2162}"/>
              </c:ext>
            </c:extLst>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Feuil1!$A$2:$A$6</c:f>
              <c:strCache>
                <c:ptCount val="5"/>
                <c:pt idx="0">
                  <c:v>Remboursement d'emprunts</c:v>
                </c:pt>
                <c:pt idx="1">
                  <c:v>Fonds de concours SIEL LFA</c:v>
                </c:pt>
                <c:pt idx="2">
                  <c:v>Immobilisations corporelles</c:v>
                </c:pt>
                <c:pt idx="3">
                  <c:v>Travaux</c:v>
                </c:pt>
                <c:pt idx="4">
                  <c:v>Divers</c:v>
                </c:pt>
              </c:strCache>
            </c:strRef>
          </c:cat>
          <c:val>
            <c:numRef>
              <c:f>Feuil1!$B$2:$B$6</c:f>
              <c:numCache>
                <c:formatCode>General</c:formatCode>
                <c:ptCount val="5"/>
                <c:pt idx="0">
                  <c:v>916</c:v>
                </c:pt>
                <c:pt idx="1">
                  <c:v>238</c:v>
                </c:pt>
                <c:pt idx="2">
                  <c:v>644</c:v>
                </c:pt>
                <c:pt idx="3">
                  <c:v>2227</c:v>
                </c:pt>
                <c:pt idx="4">
                  <c:v>166</c:v>
                </c:pt>
              </c:numCache>
            </c:numRef>
          </c:val>
          <c:extLst>
            <c:ext xmlns:c16="http://schemas.microsoft.com/office/drawing/2014/chart" uri="{C3380CC4-5D6E-409C-BE32-E72D297353CC}">
              <c16:uniqueId val="{00000000-13FA-4933-B5B0-BEEFCF24B90B}"/>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Recettes réelles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FAF-4C49-8831-8C7A91BCB83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FAF-4C49-8831-8C7A91BCB83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FAF-4C49-8831-8C7A91BCB83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FAF-4C49-8831-8C7A91BCB83F}"/>
              </c:ext>
            </c:extLst>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Feuil1!$A$2:$A$5</c:f>
              <c:strCache>
                <c:ptCount val="4"/>
                <c:pt idx="0">
                  <c:v>Dotations et divers</c:v>
                </c:pt>
                <c:pt idx="1">
                  <c:v>Subventions</c:v>
                </c:pt>
                <c:pt idx="2">
                  <c:v>Affectation résultat 2020</c:v>
                </c:pt>
                <c:pt idx="3">
                  <c:v>Emprunt</c:v>
                </c:pt>
              </c:strCache>
            </c:strRef>
          </c:cat>
          <c:val>
            <c:numRef>
              <c:f>Feuil1!$B$2:$B$5</c:f>
              <c:numCache>
                <c:formatCode>General</c:formatCode>
                <c:ptCount val="4"/>
                <c:pt idx="0">
                  <c:v>1047</c:v>
                </c:pt>
                <c:pt idx="1">
                  <c:v>480</c:v>
                </c:pt>
                <c:pt idx="2">
                  <c:v>1684</c:v>
                </c:pt>
                <c:pt idx="3">
                  <c:v>1000</c:v>
                </c:pt>
              </c:numCache>
            </c:numRef>
          </c:val>
          <c:extLst>
            <c:ext xmlns:c16="http://schemas.microsoft.com/office/drawing/2014/chart" uri="{C3380CC4-5D6E-409C-BE32-E72D297353CC}">
              <c16:uniqueId val="{00000000-13FA-4933-B5B0-BEEFCF24B90B}"/>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449" tIns="45725" rIns="91449" bIns="45725" numCol="1" anchor="t" anchorCtr="0" compatLnSpc="1">
            <a:prstTxWarp prst="textNoShape">
              <a:avLst/>
            </a:prstTxWarp>
          </a:bodyPr>
          <a:lstStyle>
            <a:lvl1pPr>
              <a:buClr>
                <a:srgbClr val="000000"/>
              </a:buClr>
              <a:buSzPct val="100000"/>
              <a:buFont typeface="Times New Roman" pitchFamily="18" charset="0"/>
              <a:buNone/>
              <a:defRPr sz="1200">
                <a:solidFill>
                  <a:srgbClr val="000000"/>
                </a:solidFill>
                <a:latin typeface="Arial" charset="0"/>
              </a:defRPr>
            </a:lvl1pPr>
          </a:lstStyle>
          <a:p>
            <a:pPr>
              <a:defRPr/>
            </a:pPr>
            <a:endParaRPr lang="fr-FR" dirty="0"/>
          </a:p>
        </p:txBody>
      </p:sp>
      <p:sp>
        <p:nvSpPr>
          <p:cNvPr id="162819"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p:spPr>
        <p:txBody>
          <a:bodyPr vert="horz" wrap="square" lIns="91449" tIns="45725" rIns="91449" bIns="45725" numCol="1" anchor="t" anchorCtr="0" compatLnSpc="1">
            <a:prstTxWarp prst="textNoShape">
              <a:avLst/>
            </a:prstTxWarp>
          </a:bodyPr>
          <a:lstStyle>
            <a:lvl1pPr algn="r">
              <a:buClr>
                <a:srgbClr val="000000"/>
              </a:buClr>
              <a:buSzPct val="100000"/>
              <a:buFont typeface="Times New Roman" pitchFamily="18" charset="0"/>
              <a:buNone/>
              <a:defRPr sz="1200">
                <a:solidFill>
                  <a:srgbClr val="000000"/>
                </a:solidFill>
                <a:latin typeface="Arial" charset="0"/>
              </a:defRPr>
            </a:lvl1pPr>
          </a:lstStyle>
          <a:p>
            <a:pPr>
              <a:defRPr/>
            </a:pPr>
            <a:endParaRPr lang="fr-FR" dirty="0"/>
          </a:p>
        </p:txBody>
      </p:sp>
      <p:sp>
        <p:nvSpPr>
          <p:cNvPr id="162820"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p:spPr>
        <p:txBody>
          <a:bodyPr vert="horz" wrap="square" lIns="91449" tIns="45725" rIns="91449" bIns="45725" numCol="1" anchor="b" anchorCtr="0" compatLnSpc="1">
            <a:prstTxWarp prst="textNoShape">
              <a:avLst/>
            </a:prstTxWarp>
          </a:bodyPr>
          <a:lstStyle>
            <a:lvl1pPr>
              <a:buClr>
                <a:srgbClr val="000000"/>
              </a:buClr>
              <a:buSzPct val="100000"/>
              <a:buFont typeface="Times New Roman" pitchFamily="18" charset="0"/>
              <a:buNone/>
              <a:defRPr sz="1200">
                <a:solidFill>
                  <a:srgbClr val="000000"/>
                </a:solidFill>
                <a:latin typeface="Arial" charset="0"/>
              </a:defRPr>
            </a:lvl1pPr>
          </a:lstStyle>
          <a:p>
            <a:pPr>
              <a:defRPr/>
            </a:pPr>
            <a:endParaRPr lang="fr-FR" dirty="0"/>
          </a:p>
        </p:txBody>
      </p:sp>
      <p:sp>
        <p:nvSpPr>
          <p:cNvPr id="162821"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p:spPr>
        <p:txBody>
          <a:bodyPr vert="horz" wrap="square" lIns="91449" tIns="45725" rIns="91449" bIns="45725" numCol="1" anchor="b" anchorCtr="0" compatLnSpc="1">
            <a:prstTxWarp prst="textNoShape">
              <a:avLst/>
            </a:prstTxWarp>
          </a:bodyPr>
          <a:lstStyle>
            <a:lvl1pPr algn="r">
              <a:buClr>
                <a:srgbClr val="000000"/>
              </a:buClr>
              <a:buSzPct val="100000"/>
              <a:buFont typeface="Times New Roman" panose="02020603050405020304" pitchFamily="18" charset="0"/>
              <a:buNone/>
              <a:defRPr sz="1200">
                <a:solidFill>
                  <a:srgbClr val="000000"/>
                </a:solidFill>
              </a:defRPr>
            </a:lvl1pPr>
          </a:lstStyle>
          <a:p>
            <a:fld id="{4CFA0F44-8089-402B-A604-1867C98E3B7E}" type="slidenum">
              <a:rPr lang="fr-FR" altLang="fr-FR"/>
              <a:pPr/>
              <a:t>‹N°›</a:t>
            </a:fld>
            <a:endParaRPr lang="fr-FR" altLang="fr-FR" dirty="0"/>
          </a:p>
        </p:txBody>
      </p:sp>
    </p:spTree>
    <p:extLst>
      <p:ext uri="{BB962C8B-B14F-4D97-AF65-F5344CB8AC3E}">
        <p14:creationId xmlns:p14="http://schemas.microsoft.com/office/powerpoint/2010/main" val="296687299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97675" cy="9926638"/>
          </a:xfrm>
          <a:prstGeom prst="roundRect">
            <a:avLst>
              <a:gd name="adj" fmla="val 23"/>
            </a:avLst>
          </a:prstGeom>
          <a:solidFill>
            <a:srgbClr val="FFFFFF"/>
          </a:solidFill>
          <a:ln w="9525">
            <a:noFill/>
            <a:round/>
            <a:headEnd/>
            <a:tailEnd/>
          </a:ln>
        </p:spPr>
        <p:txBody>
          <a:bodyPr wrap="none" lIns="91449" tIns="45725" rIns="91449" bIns="45725" anchor="ctr"/>
          <a:lstStyle/>
          <a:p>
            <a:pPr>
              <a:buClr>
                <a:srgbClr val="000000"/>
              </a:buClr>
              <a:buSzPct val="100000"/>
              <a:buFont typeface="Times New Roman" pitchFamily="18" charset="0"/>
              <a:buNone/>
              <a:defRPr/>
            </a:pPr>
            <a:endParaRPr lang="fr-FR" dirty="0">
              <a:latin typeface="Arial" charset="0"/>
            </a:endParaRPr>
          </a:p>
        </p:txBody>
      </p:sp>
      <p:sp>
        <p:nvSpPr>
          <p:cNvPr id="2050" name="Rectangle 2"/>
          <p:cNvSpPr>
            <a:spLocks noGrp="1" noChangeArrowheads="1"/>
          </p:cNvSpPr>
          <p:nvPr>
            <p:ph type="hdr"/>
          </p:nvPr>
        </p:nvSpPr>
        <p:spPr bwMode="auto">
          <a:xfrm>
            <a:off x="0" y="0"/>
            <a:ext cx="2944813" cy="495300"/>
          </a:xfrm>
          <a:prstGeom prst="rect">
            <a:avLst/>
          </a:prstGeom>
          <a:noFill/>
          <a:ln w="9525">
            <a:noFill/>
            <a:round/>
            <a:headEnd/>
            <a:tailEnd/>
          </a:ln>
        </p:spPr>
        <p:txBody>
          <a:bodyPr vert="horz" wrap="square" lIns="90009" tIns="46805" rIns="90009" bIns="46805" numCol="1" anchor="t" anchorCtr="0" compatLnSpc="1">
            <a:prstTxWarp prst="textNoShape">
              <a:avLst/>
            </a:prstTxWarp>
          </a:bodyPr>
          <a:lstStyle>
            <a:lvl1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defRPr>
            </a:lvl1pPr>
          </a:lstStyle>
          <a:p>
            <a:pPr>
              <a:defRPr/>
            </a:pPr>
            <a:endParaRPr lang="fr-FR" dirty="0"/>
          </a:p>
        </p:txBody>
      </p:sp>
      <p:sp>
        <p:nvSpPr>
          <p:cNvPr id="2051" name="Rectangle 3"/>
          <p:cNvSpPr>
            <a:spLocks noGrp="1" noChangeArrowheads="1"/>
          </p:cNvSpPr>
          <p:nvPr>
            <p:ph type="dt"/>
          </p:nvPr>
        </p:nvSpPr>
        <p:spPr bwMode="auto">
          <a:xfrm>
            <a:off x="3851275" y="0"/>
            <a:ext cx="2944813" cy="495300"/>
          </a:xfrm>
          <a:prstGeom prst="rect">
            <a:avLst/>
          </a:prstGeom>
          <a:noFill/>
          <a:ln w="9525">
            <a:noFill/>
            <a:round/>
            <a:headEnd/>
            <a:tailEnd/>
          </a:ln>
        </p:spPr>
        <p:txBody>
          <a:bodyPr vert="horz" wrap="square" lIns="90009" tIns="46805" rIns="90009" bIns="46805" numCol="1" anchor="t" anchorCtr="0" compatLnSpc="1">
            <a:prstTxWarp prst="textNoShape">
              <a:avLst/>
            </a:prstTxWarp>
          </a:bodyPr>
          <a:lstStyle>
            <a:lvl1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defRPr>
            </a:lvl1pPr>
          </a:lstStyle>
          <a:p>
            <a:pPr>
              <a:defRPr/>
            </a:pPr>
            <a:endParaRPr lang="fr-FR" dirty="0"/>
          </a:p>
        </p:txBody>
      </p:sp>
      <p:sp>
        <p:nvSpPr>
          <p:cNvPr id="79877" name="Rectangle 4"/>
          <p:cNvSpPr>
            <a:spLocks noGrp="1" noRot="1" noChangeAspect="1" noChangeArrowheads="1"/>
          </p:cNvSpPr>
          <p:nvPr>
            <p:ph type="sldImg"/>
          </p:nvPr>
        </p:nvSpPr>
        <p:spPr bwMode="auto">
          <a:xfrm>
            <a:off x="919163" y="744538"/>
            <a:ext cx="4960937" cy="3721100"/>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9450" y="4716463"/>
            <a:ext cx="5438775" cy="4467225"/>
          </a:xfrm>
          <a:prstGeom prst="rect">
            <a:avLst/>
          </a:prstGeom>
          <a:noFill/>
          <a:ln w="9525">
            <a:noFill/>
            <a:round/>
            <a:headEnd/>
            <a:tailEnd/>
          </a:ln>
        </p:spPr>
        <p:txBody>
          <a:bodyPr vert="horz" wrap="square" lIns="90009" tIns="46805" rIns="90009" bIns="46805" numCol="1" anchor="t" anchorCtr="0" compatLnSpc="1">
            <a:prstTxWarp prst="textNoShape">
              <a:avLst/>
            </a:prstTxWarp>
          </a:bodyPr>
          <a:lstStyle/>
          <a:p>
            <a:pPr lvl="0"/>
            <a:endParaRPr lang="fr-FR" noProof="0"/>
          </a:p>
        </p:txBody>
      </p:sp>
      <p:sp>
        <p:nvSpPr>
          <p:cNvPr id="2054" name="Rectangle 6"/>
          <p:cNvSpPr>
            <a:spLocks noGrp="1" noChangeArrowheads="1"/>
          </p:cNvSpPr>
          <p:nvPr>
            <p:ph type="ftr"/>
          </p:nvPr>
        </p:nvSpPr>
        <p:spPr bwMode="auto">
          <a:xfrm>
            <a:off x="0" y="9428163"/>
            <a:ext cx="2944813" cy="495300"/>
          </a:xfrm>
          <a:prstGeom prst="rect">
            <a:avLst/>
          </a:prstGeom>
          <a:noFill/>
          <a:ln w="9525">
            <a:noFill/>
            <a:round/>
            <a:headEnd/>
            <a:tailEnd/>
          </a:ln>
        </p:spPr>
        <p:txBody>
          <a:bodyPr vert="horz" wrap="square" lIns="90009" tIns="46805" rIns="90009" bIns="46805" numCol="1" anchor="b" anchorCtr="0" compatLnSpc="1">
            <a:prstTxWarp prst="textNoShape">
              <a:avLst/>
            </a:prstTxWarp>
          </a:bodyPr>
          <a:lstStyle>
            <a:lvl1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defRPr>
            </a:lvl1pPr>
          </a:lstStyle>
          <a:p>
            <a:pPr>
              <a:defRPr/>
            </a:pPr>
            <a:endParaRPr lang="fr-FR" dirty="0"/>
          </a:p>
        </p:txBody>
      </p:sp>
      <p:sp>
        <p:nvSpPr>
          <p:cNvPr id="2055" name="Rectangle 7"/>
          <p:cNvSpPr>
            <a:spLocks noGrp="1" noChangeArrowheads="1"/>
          </p:cNvSpPr>
          <p:nvPr>
            <p:ph type="sldNum"/>
          </p:nvPr>
        </p:nvSpPr>
        <p:spPr bwMode="auto">
          <a:xfrm>
            <a:off x="3851275" y="9428163"/>
            <a:ext cx="2944813" cy="495300"/>
          </a:xfrm>
          <a:prstGeom prst="rect">
            <a:avLst/>
          </a:prstGeom>
          <a:noFill/>
          <a:ln w="9525">
            <a:noFill/>
            <a:round/>
            <a:headEnd/>
            <a:tailEnd/>
          </a:ln>
        </p:spPr>
        <p:txBody>
          <a:bodyPr vert="horz" wrap="square" lIns="90009" tIns="46805" rIns="90009" bIns="46805" numCol="1" anchor="b" anchorCtr="0" compatLnSpc="1">
            <a:prstTxWarp prst="textNoShape">
              <a:avLst/>
            </a:prstTxWarp>
          </a:bodyPr>
          <a:lstStyle>
            <a:lvl1pPr algn="r">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000A610D-7470-4978-B8FF-9A908250382F}" type="slidenum">
              <a:rPr lang="fr-FR" altLang="fr-FR"/>
              <a:pPr/>
              <a:t>‹N°›</a:t>
            </a:fld>
            <a:endParaRPr lang="fr-FR" altLang="fr-FR" dirty="0"/>
          </a:p>
        </p:txBody>
      </p:sp>
    </p:spTree>
    <p:extLst>
      <p:ext uri="{BB962C8B-B14F-4D97-AF65-F5344CB8AC3E}">
        <p14:creationId xmlns:p14="http://schemas.microsoft.com/office/powerpoint/2010/main" val="648464232"/>
      </p:ext>
    </p:extLst>
  </p:cSld>
  <p:clrMap bg1="lt1" tx1="dk1" bg2="lt2" tx2="dk2" accent1="accent1" accent2="accent2" accent3="accent3" accent4="accent4" accent5="accent5" accent6="accent6" hlink="hlink" folHlink="folHlink"/>
  <p:hf hd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FB05AD-AA61-494D-89B4-F3839FEF449D}" type="slidenum">
              <a:rPr lang="fr-FR" smtClean="0">
                <a:solidFill>
                  <a:prstClr val="black"/>
                </a:solidFill>
              </a:rPr>
              <a:pPr/>
              <a:t>1</a:t>
            </a:fld>
            <a:endParaRPr lang="fr-FR">
              <a:solidFill>
                <a:prstClr val="black"/>
              </a:solidFill>
            </a:endParaRPr>
          </a:p>
        </p:txBody>
      </p:sp>
      <p:sp>
        <p:nvSpPr>
          <p:cNvPr id="5" name="Espace réservé de la date 4"/>
          <p:cNvSpPr>
            <a:spLocks noGrp="1"/>
          </p:cNvSpPr>
          <p:nvPr>
            <p:ph type="dt" idx="11"/>
          </p:nvPr>
        </p:nvSpPr>
        <p:spPr/>
        <p:txBody>
          <a:bodyPr/>
          <a:lstStyle/>
          <a:p>
            <a:pPr>
              <a:defRPr/>
            </a:pPr>
            <a:endParaRPr lang="fr-FR" dirty="0"/>
          </a:p>
        </p:txBody>
      </p:sp>
      <p:sp>
        <p:nvSpPr>
          <p:cNvPr id="6" name="Espace réservé du pied de page 5"/>
          <p:cNvSpPr>
            <a:spLocks noGrp="1"/>
          </p:cNvSpPr>
          <p:nvPr>
            <p:ph type="ftr" idx="12"/>
          </p:nvPr>
        </p:nvSpPr>
        <p:spPr/>
        <p:txBody>
          <a:bodyPr/>
          <a:lstStyle/>
          <a:p>
            <a:pPr>
              <a:defRPr/>
            </a:pPr>
            <a:endParaRPr lang="fr-FR" dirty="0"/>
          </a:p>
        </p:txBody>
      </p:sp>
    </p:spTree>
    <p:extLst>
      <p:ext uri="{BB962C8B-B14F-4D97-AF65-F5344CB8AC3E}">
        <p14:creationId xmlns:p14="http://schemas.microsoft.com/office/powerpoint/2010/main" val="111773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C4ACC78D-C6F7-44AC-A792-163A8D608FD2}" type="slidenum">
              <a:rPr lang="fr-FR" altLang="fr-FR">
                <a:solidFill>
                  <a:srgbClr val="000000"/>
                </a:solidFill>
              </a:rPr>
              <a:pPr eaLnBrk="1" hangingPunct="1"/>
              <a:t>17</a:t>
            </a:fld>
            <a:endParaRPr lang="fr-FR" altLang="fr-FR" dirty="0">
              <a:solidFill>
                <a:srgbClr val="000000"/>
              </a:solidFill>
            </a:endParaRPr>
          </a:p>
        </p:txBody>
      </p:sp>
      <p:sp>
        <p:nvSpPr>
          <p:cNvPr id="88067" name="Rectangle 1"/>
          <p:cNvSpPr>
            <a:spLocks noGrp="1" noRot="1" noChangeAspect="1" noChangeArrowheads="1" noTextEdit="1"/>
          </p:cNvSpPr>
          <p:nvPr>
            <p:ph type="sldImg"/>
          </p:nvPr>
        </p:nvSpPr>
        <p:spPr>
          <a:xfrm>
            <a:off x="919163" y="744538"/>
            <a:ext cx="4964112" cy="3722687"/>
          </a:xfrm>
          <a:ln/>
        </p:spPr>
      </p:sp>
      <p:sp>
        <p:nvSpPr>
          <p:cNvPr id="88068"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394868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C4ACC78D-C6F7-44AC-A792-163A8D608FD2}" type="slidenum">
              <a:rPr lang="fr-FR" altLang="fr-FR">
                <a:solidFill>
                  <a:srgbClr val="000000"/>
                </a:solidFill>
              </a:rPr>
              <a:pPr eaLnBrk="1" hangingPunct="1"/>
              <a:t>18</a:t>
            </a:fld>
            <a:endParaRPr lang="fr-FR" altLang="fr-FR" dirty="0">
              <a:solidFill>
                <a:srgbClr val="000000"/>
              </a:solidFill>
            </a:endParaRPr>
          </a:p>
        </p:txBody>
      </p:sp>
      <p:sp>
        <p:nvSpPr>
          <p:cNvPr id="88067" name="Rectangle 1"/>
          <p:cNvSpPr>
            <a:spLocks noGrp="1" noRot="1" noChangeAspect="1" noChangeArrowheads="1" noTextEdit="1"/>
          </p:cNvSpPr>
          <p:nvPr>
            <p:ph type="sldImg"/>
          </p:nvPr>
        </p:nvSpPr>
        <p:spPr>
          <a:xfrm>
            <a:off x="919163" y="744538"/>
            <a:ext cx="4964112" cy="3722687"/>
          </a:xfrm>
          <a:ln/>
        </p:spPr>
      </p:sp>
      <p:sp>
        <p:nvSpPr>
          <p:cNvPr id="88068"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3878283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8CEBD10B-9452-4249-A44B-D530497E3A49}" type="slidenum">
              <a:rPr lang="fr-FR" altLang="fr-FR">
                <a:solidFill>
                  <a:srgbClr val="000000"/>
                </a:solidFill>
              </a:rPr>
              <a:pPr eaLnBrk="1" hangingPunct="1"/>
              <a:t>19</a:t>
            </a:fld>
            <a:endParaRPr lang="fr-FR" altLang="fr-FR" dirty="0">
              <a:solidFill>
                <a:srgbClr val="000000"/>
              </a:solidFill>
            </a:endParaRPr>
          </a:p>
        </p:txBody>
      </p:sp>
      <p:sp>
        <p:nvSpPr>
          <p:cNvPr id="90115" name="Rectangle 1"/>
          <p:cNvSpPr>
            <a:spLocks noGrp="1" noRot="1" noChangeAspect="1" noChangeArrowheads="1" noTextEdit="1"/>
          </p:cNvSpPr>
          <p:nvPr>
            <p:ph type="sldImg"/>
          </p:nvPr>
        </p:nvSpPr>
        <p:spPr>
          <a:xfrm>
            <a:off x="919163" y="744538"/>
            <a:ext cx="4964112" cy="3722687"/>
          </a:xfrm>
          <a:ln/>
        </p:spPr>
      </p:sp>
      <p:sp>
        <p:nvSpPr>
          <p:cNvPr id="90116"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868846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fld id="{000A610D-7470-4978-B8FF-9A908250382F}" type="slidenum">
              <a:rPr lang="fr-FR" altLang="fr-FR" smtClean="0"/>
              <a:pPr/>
              <a:t>20</a:t>
            </a:fld>
            <a:endParaRPr lang="fr-FR" altLang="fr-FR" dirty="0"/>
          </a:p>
        </p:txBody>
      </p:sp>
      <p:sp>
        <p:nvSpPr>
          <p:cNvPr id="5" name="Espace réservé de la date 4"/>
          <p:cNvSpPr>
            <a:spLocks noGrp="1"/>
          </p:cNvSpPr>
          <p:nvPr>
            <p:ph type="dt" idx="11"/>
          </p:nvPr>
        </p:nvSpPr>
        <p:spPr/>
        <p:txBody>
          <a:bodyPr/>
          <a:lstStyle/>
          <a:p>
            <a:pPr>
              <a:defRPr/>
            </a:pPr>
            <a:endParaRPr lang="fr-FR" dirty="0"/>
          </a:p>
        </p:txBody>
      </p:sp>
      <p:sp>
        <p:nvSpPr>
          <p:cNvPr id="6" name="Espace réservé du pied de page 5"/>
          <p:cNvSpPr>
            <a:spLocks noGrp="1"/>
          </p:cNvSpPr>
          <p:nvPr>
            <p:ph type="ftr" idx="12"/>
          </p:nvPr>
        </p:nvSpPr>
        <p:spPr/>
        <p:txBody>
          <a:bodyPr/>
          <a:lstStyle/>
          <a:p>
            <a:pPr>
              <a:defRPr/>
            </a:pPr>
            <a:endParaRPr lang="fr-FR" dirty="0"/>
          </a:p>
        </p:txBody>
      </p:sp>
    </p:spTree>
    <p:extLst>
      <p:ext uri="{BB962C8B-B14F-4D97-AF65-F5344CB8AC3E}">
        <p14:creationId xmlns:p14="http://schemas.microsoft.com/office/powerpoint/2010/main" val="209029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p:nvPr>
        </p:nvSpPr>
        <p:spPr/>
        <p:txBody>
          <a:bodyPr/>
          <a:lstStyle/>
          <a:p>
            <a:pPr>
              <a:defRPr/>
            </a:pPr>
            <a:endParaRPr lang="fr-FR" dirty="0"/>
          </a:p>
        </p:txBody>
      </p:sp>
      <p:sp>
        <p:nvSpPr>
          <p:cNvPr id="5" name="Espace réservé du pied de page 4"/>
          <p:cNvSpPr>
            <a:spLocks noGrp="1"/>
          </p:cNvSpPr>
          <p:nvPr>
            <p:ph type="ftr"/>
          </p:nvPr>
        </p:nvSpPr>
        <p:spPr/>
        <p:txBody>
          <a:bodyPr/>
          <a:lstStyle/>
          <a:p>
            <a:pPr>
              <a:defRPr/>
            </a:pPr>
            <a:endParaRPr lang="fr-FR" dirty="0"/>
          </a:p>
        </p:txBody>
      </p:sp>
      <p:sp>
        <p:nvSpPr>
          <p:cNvPr id="6" name="Espace réservé du numéro de diapositive 5"/>
          <p:cNvSpPr>
            <a:spLocks noGrp="1"/>
          </p:cNvSpPr>
          <p:nvPr>
            <p:ph type="sldNum"/>
          </p:nvPr>
        </p:nvSpPr>
        <p:spPr/>
        <p:txBody>
          <a:bodyPr/>
          <a:lstStyle/>
          <a:p>
            <a:fld id="{000A610D-7470-4978-B8FF-9A908250382F}" type="slidenum">
              <a:rPr lang="fr-FR" altLang="fr-FR" smtClean="0"/>
              <a:pPr/>
              <a:t>21</a:t>
            </a:fld>
            <a:endParaRPr lang="fr-FR" altLang="fr-FR" dirty="0"/>
          </a:p>
        </p:txBody>
      </p:sp>
    </p:spTree>
    <p:extLst>
      <p:ext uri="{BB962C8B-B14F-4D97-AF65-F5344CB8AC3E}">
        <p14:creationId xmlns:p14="http://schemas.microsoft.com/office/powerpoint/2010/main" val="292019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fld id="{000A610D-7470-4978-B8FF-9A908250382F}" type="slidenum">
              <a:rPr lang="fr-FR" altLang="fr-FR" smtClean="0"/>
              <a:pPr/>
              <a:t>22</a:t>
            </a:fld>
            <a:endParaRPr lang="fr-FR" altLang="fr-FR" dirty="0"/>
          </a:p>
        </p:txBody>
      </p:sp>
      <p:sp>
        <p:nvSpPr>
          <p:cNvPr id="5" name="Espace réservé de la date 4"/>
          <p:cNvSpPr>
            <a:spLocks noGrp="1"/>
          </p:cNvSpPr>
          <p:nvPr>
            <p:ph type="dt" idx="11"/>
          </p:nvPr>
        </p:nvSpPr>
        <p:spPr/>
        <p:txBody>
          <a:bodyPr/>
          <a:lstStyle/>
          <a:p>
            <a:pPr>
              <a:defRPr/>
            </a:pPr>
            <a:endParaRPr lang="fr-FR" dirty="0"/>
          </a:p>
        </p:txBody>
      </p:sp>
      <p:sp>
        <p:nvSpPr>
          <p:cNvPr id="6" name="Espace réservé du pied de page 5"/>
          <p:cNvSpPr>
            <a:spLocks noGrp="1"/>
          </p:cNvSpPr>
          <p:nvPr>
            <p:ph type="ftr" idx="12"/>
          </p:nvPr>
        </p:nvSpPr>
        <p:spPr/>
        <p:txBody>
          <a:bodyPr/>
          <a:lstStyle/>
          <a:p>
            <a:pPr>
              <a:defRPr/>
            </a:pPr>
            <a:endParaRPr lang="fr-FR" dirty="0"/>
          </a:p>
        </p:txBody>
      </p:sp>
    </p:spTree>
    <p:extLst>
      <p:ext uri="{BB962C8B-B14F-4D97-AF65-F5344CB8AC3E}">
        <p14:creationId xmlns:p14="http://schemas.microsoft.com/office/powerpoint/2010/main" val="682465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endParaRPr lang="fr-FR" dirty="0"/>
          </a:p>
        </p:txBody>
      </p:sp>
      <p:sp>
        <p:nvSpPr>
          <p:cNvPr id="5" name="Espace réservé du pied de page 4"/>
          <p:cNvSpPr>
            <a:spLocks noGrp="1"/>
          </p:cNvSpPr>
          <p:nvPr>
            <p:ph type="ftr" idx="11"/>
          </p:nvPr>
        </p:nvSpPr>
        <p:spPr/>
        <p:txBody>
          <a:bodyPr/>
          <a:lstStyle/>
          <a:p>
            <a:pPr>
              <a:defRPr/>
            </a:pPr>
            <a:endParaRPr lang="fr-FR" dirty="0"/>
          </a:p>
        </p:txBody>
      </p:sp>
      <p:sp>
        <p:nvSpPr>
          <p:cNvPr id="6" name="Espace réservé du numéro de diapositive 5"/>
          <p:cNvSpPr>
            <a:spLocks noGrp="1"/>
          </p:cNvSpPr>
          <p:nvPr>
            <p:ph type="sldNum" idx="12"/>
          </p:nvPr>
        </p:nvSpPr>
        <p:spPr/>
        <p:txBody>
          <a:bodyPr/>
          <a:lstStyle/>
          <a:p>
            <a:fld id="{000A610D-7470-4978-B8FF-9A908250382F}" type="slidenum">
              <a:rPr lang="fr-FR" altLang="fr-FR" smtClean="0"/>
              <a:pPr/>
              <a:t>23</a:t>
            </a:fld>
            <a:endParaRPr lang="fr-FR" altLang="fr-FR" dirty="0"/>
          </a:p>
        </p:txBody>
      </p:sp>
    </p:spTree>
    <p:extLst>
      <p:ext uri="{BB962C8B-B14F-4D97-AF65-F5344CB8AC3E}">
        <p14:creationId xmlns:p14="http://schemas.microsoft.com/office/powerpoint/2010/main" val="3002116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C546D9FC-A57D-45CF-B211-3058C852DDF5}" type="slidenum">
              <a:rPr lang="fr-FR" altLang="fr-FR">
                <a:solidFill>
                  <a:srgbClr val="000000"/>
                </a:solidFill>
              </a:rPr>
              <a:pPr eaLnBrk="1" hangingPunct="1"/>
              <a:t>24</a:t>
            </a:fld>
            <a:endParaRPr lang="fr-FR" altLang="fr-FR" dirty="0">
              <a:solidFill>
                <a:srgbClr val="000000"/>
              </a:solidFill>
            </a:endParaRPr>
          </a:p>
        </p:txBody>
      </p:sp>
      <p:sp>
        <p:nvSpPr>
          <p:cNvPr id="91139" name="Rectangle 1"/>
          <p:cNvSpPr>
            <a:spLocks noGrp="1" noRot="1" noChangeAspect="1" noChangeArrowheads="1" noTextEdit="1"/>
          </p:cNvSpPr>
          <p:nvPr>
            <p:ph type="sldImg"/>
          </p:nvPr>
        </p:nvSpPr>
        <p:spPr>
          <a:xfrm>
            <a:off x="919163" y="744538"/>
            <a:ext cx="4964112" cy="3722687"/>
          </a:xfrm>
          <a:ln/>
        </p:spPr>
      </p:sp>
      <p:sp>
        <p:nvSpPr>
          <p:cNvPr id="91140"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1621632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E28C9D24-415B-4CDD-A183-621081183C3B}" type="slidenum">
              <a:rPr lang="fr-FR" altLang="fr-FR">
                <a:solidFill>
                  <a:srgbClr val="000000"/>
                </a:solidFill>
              </a:rPr>
              <a:pPr eaLnBrk="1" hangingPunct="1"/>
              <a:t>25</a:t>
            </a:fld>
            <a:endParaRPr lang="fr-FR" altLang="fr-FR" dirty="0">
              <a:solidFill>
                <a:srgbClr val="000000"/>
              </a:solidFill>
            </a:endParaRPr>
          </a:p>
        </p:txBody>
      </p:sp>
      <p:sp>
        <p:nvSpPr>
          <p:cNvPr id="92163" name="Rectangle 1"/>
          <p:cNvSpPr>
            <a:spLocks noGrp="1" noRot="1" noChangeAspect="1" noChangeArrowheads="1" noTextEdit="1"/>
          </p:cNvSpPr>
          <p:nvPr>
            <p:ph type="sldImg"/>
          </p:nvPr>
        </p:nvSpPr>
        <p:spPr>
          <a:xfrm>
            <a:off x="919163" y="744538"/>
            <a:ext cx="4964112" cy="3722687"/>
          </a:xfrm>
          <a:ln/>
        </p:spPr>
      </p:sp>
      <p:sp>
        <p:nvSpPr>
          <p:cNvPr id="92164"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4029765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205204E6-6C98-46A5-8992-8E798FC19FF5}" type="slidenum">
              <a:rPr lang="fr-FR" altLang="fr-FR">
                <a:solidFill>
                  <a:srgbClr val="000000"/>
                </a:solidFill>
              </a:rPr>
              <a:pPr eaLnBrk="1" hangingPunct="1"/>
              <a:t>26</a:t>
            </a:fld>
            <a:endParaRPr lang="fr-FR" altLang="fr-FR" dirty="0">
              <a:solidFill>
                <a:srgbClr val="000000"/>
              </a:solidFill>
            </a:endParaRPr>
          </a:p>
        </p:txBody>
      </p:sp>
      <p:sp>
        <p:nvSpPr>
          <p:cNvPr id="93187" name="Rectangle 1"/>
          <p:cNvSpPr>
            <a:spLocks noGrp="1" noRot="1" noChangeAspect="1" noChangeArrowheads="1" noTextEdit="1"/>
          </p:cNvSpPr>
          <p:nvPr>
            <p:ph type="sldImg"/>
          </p:nvPr>
        </p:nvSpPr>
        <p:spPr>
          <a:xfrm>
            <a:off x="919163" y="744538"/>
            <a:ext cx="4964112" cy="3722687"/>
          </a:xfrm>
          <a:ln/>
        </p:spPr>
      </p:sp>
      <p:sp>
        <p:nvSpPr>
          <p:cNvPr id="93188"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206889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FB05AD-AA61-494D-89B4-F3839FEF449D}" type="slidenum">
              <a:rPr lang="fr-FR" smtClean="0"/>
              <a:t>2</a:t>
            </a:fld>
            <a:endParaRPr lang="fr-FR"/>
          </a:p>
        </p:txBody>
      </p:sp>
      <p:sp>
        <p:nvSpPr>
          <p:cNvPr id="5" name="Espace réservé de la date 4"/>
          <p:cNvSpPr>
            <a:spLocks noGrp="1"/>
          </p:cNvSpPr>
          <p:nvPr>
            <p:ph type="dt" idx="11"/>
          </p:nvPr>
        </p:nvSpPr>
        <p:spPr/>
        <p:txBody>
          <a:bodyPr/>
          <a:lstStyle/>
          <a:p>
            <a:pPr>
              <a:defRPr/>
            </a:pPr>
            <a:endParaRPr lang="fr-FR" dirty="0"/>
          </a:p>
        </p:txBody>
      </p:sp>
      <p:sp>
        <p:nvSpPr>
          <p:cNvPr id="6" name="Espace réservé du pied de page 5"/>
          <p:cNvSpPr>
            <a:spLocks noGrp="1"/>
          </p:cNvSpPr>
          <p:nvPr>
            <p:ph type="ftr" idx="12"/>
          </p:nvPr>
        </p:nvSpPr>
        <p:spPr/>
        <p:txBody>
          <a:bodyPr/>
          <a:lstStyle/>
          <a:p>
            <a:pPr>
              <a:defRPr/>
            </a:pPr>
            <a:endParaRPr lang="fr-FR" dirty="0"/>
          </a:p>
        </p:txBody>
      </p:sp>
    </p:spTree>
    <p:extLst>
      <p:ext uri="{BB962C8B-B14F-4D97-AF65-F5344CB8AC3E}">
        <p14:creationId xmlns:p14="http://schemas.microsoft.com/office/powerpoint/2010/main" val="2585888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p:nvPr>
        </p:nvSpPr>
        <p:spPr/>
        <p:txBody>
          <a:bodyPr/>
          <a:lstStyle/>
          <a:p>
            <a:pPr>
              <a:defRPr/>
            </a:pPr>
            <a:endParaRPr lang="fr-FR" dirty="0"/>
          </a:p>
        </p:txBody>
      </p:sp>
      <p:sp>
        <p:nvSpPr>
          <p:cNvPr id="5" name="Espace réservé du pied de page 4"/>
          <p:cNvSpPr>
            <a:spLocks noGrp="1"/>
          </p:cNvSpPr>
          <p:nvPr>
            <p:ph type="ftr"/>
          </p:nvPr>
        </p:nvSpPr>
        <p:spPr/>
        <p:txBody>
          <a:bodyPr/>
          <a:lstStyle/>
          <a:p>
            <a:pPr>
              <a:defRPr/>
            </a:pPr>
            <a:endParaRPr lang="fr-FR" dirty="0"/>
          </a:p>
        </p:txBody>
      </p:sp>
      <p:sp>
        <p:nvSpPr>
          <p:cNvPr id="6" name="Espace réservé du numéro de diapositive 5"/>
          <p:cNvSpPr>
            <a:spLocks noGrp="1"/>
          </p:cNvSpPr>
          <p:nvPr>
            <p:ph type="sldNum"/>
          </p:nvPr>
        </p:nvSpPr>
        <p:spPr/>
        <p:txBody>
          <a:bodyPr/>
          <a:lstStyle/>
          <a:p>
            <a:fld id="{000A610D-7470-4978-B8FF-9A908250382F}" type="slidenum">
              <a:rPr lang="fr-FR" altLang="fr-FR" smtClean="0"/>
              <a:pPr/>
              <a:t>27</a:t>
            </a:fld>
            <a:endParaRPr lang="fr-FR" altLang="fr-FR" dirty="0"/>
          </a:p>
        </p:txBody>
      </p:sp>
    </p:spTree>
    <p:extLst>
      <p:ext uri="{BB962C8B-B14F-4D97-AF65-F5344CB8AC3E}">
        <p14:creationId xmlns:p14="http://schemas.microsoft.com/office/powerpoint/2010/main" val="4052180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876BD73E-F279-4A5E-BFE8-5BD3E9C49C13}" type="slidenum">
              <a:rPr lang="fr-FR" altLang="fr-FR">
                <a:solidFill>
                  <a:srgbClr val="000000"/>
                </a:solidFill>
              </a:rPr>
              <a:pPr eaLnBrk="1" hangingPunct="1"/>
              <a:t>28</a:t>
            </a:fld>
            <a:endParaRPr lang="fr-FR" altLang="fr-FR" dirty="0">
              <a:solidFill>
                <a:srgbClr val="000000"/>
              </a:solidFill>
            </a:endParaRPr>
          </a:p>
        </p:txBody>
      </p:sp>
      <p:sp>
        <p:nvSpPr>
          <p:cNvPr id="94211" name="Rectangle 1"/>
          <p:cNvSpPr>
            <a:spLocks noGrp="1" noRot="1" noChangeAspect="1" noChangeArrowheads="1" noTextEdit="1"/>
          </p:cNvSpPr>
          <p:nvPr>
            <p:ph type="sldImg"/>
          </p:nvPr>
        </p:nvSpPr>
        <p:spPr>
          <a:xfrm>
            <a:off x="919163" y="744538"/>
            <a:ext cx="4964112" cy="3722687"/>
          </a:xfrm>
          <a:ln/>
        </p:spPr>
      </p:sp>
      <p:sp>
        <p:nvSpPr>
          <p:cNvPr id="94212"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2970890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876BD73E-F279-4A5E-BFE8-5BD3E9C49C13}" type="slidenum">
              <a:rPr lang="fr-FR" altLang="fr-FR">
                <a:solidFill>
                  <a:srgbClr val="000000"/>
                </a:solidFill>
              </a:rPr>
              <a:pPr eaLnBrk="1" hangingPunct="1"/>
              <a:t>29</a:t>
            </a:fld>
            <a:endParaRPr lang="fr-FR" altLang="fr-FR" dirty="0">
              <a:solidFill>
                <a:srgbClr val="000000"/>
              </a:solidFill>
            </a:endParaRPr>
          </a:p>
        </p:txBody>
      </p:sp>
      <p:sp>
        <p:nvSpPr>
          <p:cNvPr id="94211" name="Rectangle 1"/>
          <p:cNvSpPr>
            <a:spLocks noGrp="1" noRot="1" noChangeAspect="1" noChangeArrowheads="1" noTextEdit="1"/>
          </p:cNvSpPr>
          <p:nvPr>
            <p:ph type="sldImg"/>
          </p:nvPr>
        </p:nvSpPr>
        <p:spPr>
          <a:xfrm>
            <a:off x="919163" y="744538"/>
            <a:ext cx="4964112" cy="3722687"/>
          </a:xfrm>
          <a:ln/>
        </p:spPr>
      </p:sp>
      <p:sp>
        <p:nvSpPr>
          <p:cNvPr id="94212"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2931955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65988958-8932-4BA8-9614-4AC18EE970D9}" type="slidenum">
              <a:rPr lang="fr-FR" altLang="fr-FR">
                <a:solidFill>
                  <a:srgbClr val="000000"/>
                </a:solidFill>
              </a:rPr>
              <a:pPr eaLnBrk="1" hangingPunct="1"/>
              <a:t>31</a:t>
            </a:fld>
            <a:endParaRPr lang="fr-FR" altLang="fr-FR" dirty="0">
              <a:solidFill>
                <a:srgbClr val="000000"/>
              </a:solidFill>
            </a:endParaRPr>
          </a:p>
        </p:txBody>
      </p:sp>
      <p:sp>
        <p:nvSpPr>
          <p:cNvPr id="95235" name="Rectangle 1"/>
          <p:cNvSpPr>
            <a:spLocks noGrp="1" noRot="1" noChangeAspect="1" noChangeArrowheads="1" noTextEdit="1"/>
          </p:cNvSpPr>
          <p:nvPr>
            <p:ph type="sldImg"/>
          </p:nvPr>
        </p:nvSpPr>
        <p:spPr>
          <a:xfrm>
            <a:off x="919163" y="744538"/>
            <a:ext cx="4964112" cy="3722687"/>
          </a:xfrm>
          <a:ln/>
        </p:spPr>
      </p:sp>
      <p:sp>
        <p:nvSpPr>
          <p:cNvPr id="95236"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1304643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B2C333C1-7FE2-4C0B-8C3E-843605F8084A}" type="slidenum">
              <a:rPr lang="fr-FR" altLang="fr-FR">
                <a:solidFill>
                  <a:srgbClr val="000000"/>
                </a:solidFill>
              </a:rPr>
              <a:pPr eaLnBrk="1" hangingPunct="1"/>
              <a:t>32</a:t>
            </a:fld>
            <a:endParaRPr lang="fr-FR" altLang="fr-FR" dirty="0">
              <a:solidFill>
                <a:srgbClr val="000000"/>
              </a:solidFill>
            </a:endParaRPr>
          </a:p>
        </p:txBody>
      </p:sp>
      <p:sp>
        <p:nvSpPr>
          <p:cNvPr id="96259" name="Rectangle 1"/>
          <p:cNvSpPr>
            <a:spLocks noGrp="1" noRot="1" noChangeAspect="1" noChangeArrowheads="1" noTextEdit="1"/>
          </p:cNvSpPr>
          <p:nvPr>
            <p:ph type="sldImg"/>
          </p:nvPr>
        </p:nvSpPr>
        <p:spPr>
          <a:xfrm>
            <a:off x="919163" y="744538"/>
            <a:ext cx="4964112" cy="3722687"/>
          </a:xfrm>
          <a:ln/>
        </p:spPr>
      </p:sp>
      <p:sp>
        <p:nvSpPr>
          <p:cNvPr id="96260"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2417474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B2C333C1-7FE2-4C0B-8C3E-843605F8084A}" type="slidenum">
              <a:rPr lang="fr-FR" altLang="fr-FR">
                <a:solidFill>
                  <a:srgbClr val="000000"/>
                </a:solidFill>
              </a:rPr>
              <a:pPr eaLnBrk="1" hangingPunct="1"/>
              <a:t>33</a:t>
            </a:fld>
            <a:endParaRPr lang="fr-FR" altLang="fr-FR" dirty="0">
              <a:solidFill>
                <a:srgbClr val="000000"/>
              </a:solidFill>
            </a:endParaRPr>
          </a:p>
        </p:txBody>
      </p:sp>
      <p:sp>
        <p:nvSpPr>
          <p:cNvPr id="96259" name="Rectangle 1"/>
          <p:cNvSpPr>
            <a:spLocks noGrp="1" noRot="1" noChangeAspect="1" noChangeArrowheads="1" noTextEdit="1"/>
          </p:cNvSpPr>
          <p:nvPr>
            <p:ph type="sldImg"/>
          </p:nvPr>
        </p:nvSpPr>
        <p:spPr>
          <a:xfrm>
            <a:off x="919163" y="744538"/>
            <a:ext cx="4964112" cy="3722687"/>
          </a:xfrm>
          <a:ln/>
        </p:spPr>
      </p:sp>
      <p:sp>
        <p:nvSpPr>
          <p:cNvPr id="96260"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3647888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205204E6-6C98-46A5-8992-8E798FC19FF5}" type="slidenum">
              <a:rPr lang="fr-FR" altLang="fr-FR">
                <a:solidFill>
                  <a:srgbClr val="000000"/>
                </a:solidFill>
              </a:rPr>
              <a:pPr eaLnBrk="1" hangingPunct="1"/>
              <a:t>36</a:t>
            </a:fld>
            <a:endParaRPr lang="fr-FR" altLang="fr-FR" dirty="0">
              <a:solidFill>
                <a:srgbClr val="000000"/>
              </a:solidFill>
            </a:endParaRPr>
          </a:p>
        </p:txBody>
      </p:sp>
      <p:sp>
        <p:nvSpPr>
          <p:cNvPr id="93187" name="Rectangle 1"/>
          <p:cNvSpPr>
            <a:spLocks noGrp="1" noRot="1" noChangeAspect="1" noChangeArrowheads="1" noTextEdit="1"/>
          </p:cNvSpPr>
          <p:nvPr>
            <p:ph type="sldImg"/>
          </p:nvPr>
        </p:nvSpPr>
        <p:spPr>
          <a:xfrm>
            <a:off x="919163" y="744538"/>
            <a:ext cx="4964112" cy="3722687"/>
          </a:xfrm>
          <a:ln/>
        </p:spPr>
      </p:sp>
      <p:sp>
        <p:nvSpPr>
          <p:cNvPr id="93188"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2576643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B05AD-AA61-494D-89B4-F3839FEF449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762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B05AD-AA61-494D-89B4-F3839FEF449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277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fld id="{000A610D-7470-4978-B8FF-9A908250382F}" type="slidenum">
              <a:rPr lang="fr-FR" altLang="fr-FR" smtClean="0"/>
              <a:pPr/>
              <a:t>39</a:t>
            </a:fld>
            <a:endParaRPr lang="fr-FR" altLang="fr-FR" dirty="0"/>
          </a:p>
        </p:txBody>
      </p:sp>
      <p:sp>
        <p:nvSpPr>
          <p:cNvPr id="5" name="Espace réservé de la date 4"/>
          <p:cNvSpPr>
            <a:spLocks noGrp="1"/>
          </p:cNvSpPr>
          <p:nvPr>
            <p:ph type="dt" idx="11"/>
          </p:nvPr>
        </p:nvSpPr>
        <p:spPr/>
        <p:txBody>
          <a:bodyPr/>
          <a:lstStyle/>
          <a:p>
            <a:pPr>
              <a:defRPr/>
            </a:pPr>
            <a:endParaRPr lang="fr-FR" dirty="0"/>
          </a:p>
        </p:txBody>
      </p:sp>
      <p:sp>
        <p:nvSpPr>
          <p:cNvPr id="6" name="Espace réservé du pied de page 5"/>
          <p:cNvSpPr>
            <a:spLocks noGrp="1"/>
          </p:cNvSpPr>
          <p:nvPr>
            <p:ph type="ftr" idx="12"/>
          </p:nvPr>
        </p:nvSpPr>
        <p:spPr/>
        <p:txBody>
          <a:bodyPr/>
          <a:lstStyle/>
          <a:p>
            <a:pPr>
              <a:defRPr/>
            </a:pPr>
            <a:endParaRPr lang="fr-FR" dirty="0"/>
          </a:p>
        </p:txBody>
      </p:sp>
    </p:spTree>
    <p:extLst>
      <p:ext uri="{BB962C8B-B14F-4D97-AF65-F5344CB8AC3E}">
        <p14:creationId xmlns:p14="http://schemas.microsoft.com/office/powerpoint/2010/main" val="69899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FB05AD-AA61-494D-89B4-F3839FEF449D}" type="slidenum">
              <a:rPr lang="fr-FR" smtClean="0"/>
              <a:t>5</a:t>
            </a:fld>
            <a:endParaRPr lang="fr-FR"/>
          </a:p>
        </p:txBody>
      </p:sp>
      <p:sp>
        <p:nvSpPr>
          <p:cNvPr id="5" name="Espace réservé de la date 4"/>
          <p:cNvSpPr>
            <a:spLocks noGrp="1"/>
          </p:cNvSpPr>
          <p:nvPr>
            <p:ph type="dt" idx="11"/>
          </p:nvPr>
        </p:nvSpPr>
        <p:spPr/>
        <p:txBody>
          <a:bodyPr/>
          <a:lstStyle/>
          <a:p>
            <a:pPr>
              <a:defRPr/>
            </a:pPr>
            <a:endParaRPr lang="fr-FR" dirty="0"/>
          </a:p>
        </p:txBody>
      </p:sp>
      <p:sp>
        <p:nvSpPr>
          <p:cNvPr id="6" name="Espace réservé du pied de page 5"/>
          <p:cNvSpPr>
            <a:spLocks noGrp="1"/>
          </p:cNvSpPr>
          <p:nvPr>
            <p:ph type="ftr" idx="12"/>
          </p:nvPr>
        </p:nvSpPr>
        <p:spPr/>
        <p:txBody>
          <a:bodyPr/>
          <a:lstStyle/>
          <a:p>
            <a:pPr>
              <a:defRPr/>
            </a:pPr>
            <a:endParaRPr lang="fr-FR" dirty="0"/>
          </a:p>
        </p:txBody>
      </p:sp>
    </p:spTree>
    <p:extLst>
      <p:ext uri="{BB962C8B-B14F-4D97-AF65-F5344CB8AC3E}">
        <p14:creationId xmlns:p14="http://schemas.microsoft.com/office/powerpoint/2010/main" val="2345646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endParaRPr lang="fr-FR" dirty="0"/>
          </a:p>
        </p:txBody>
      </p:sp>
      <p:sp>
        <p:nvSpPr>
          <p:cNvPr id="5" name="Espace réservé du pied de page 4"/>
          <p:cNvSpPr>
            <a:spLocks noGrp="1"/>
          </p:cNvSpPr>
          <p:nvPr>
            <p:ph type="ftr" idx="11"/>
          </p:nvPr>
        </p:nvSpPr>
        <p:spPr/>
        <p:txBody>
          <a:bodyPr/>
          <a:lstStyle/>
          <a:p>
            <a:pPr>
              <a:defRPr/>
            </a:pPr>
            <a:endParaRPr lang="fr-FR" dirty="0"/>
          </a:p>
        </p:txBody>
      </p:sp>
      <p:sp>
        <p:nvSpPr>
          <p:cNvPr id="6" name="Espace réservé du numéro de diapositive 5"/>
          <p:cNvSpPr>
            <a:spLocks noGrp="1"/>
          </p:cNvSpPr>
          <p:nvPr>
            <p:ph type="sldNum" idx="12"/>
          </p:nvPr>
        </p:nvSpPr>
        <p:spPr/>
        <p:txBody>
          <a:bodyPr/>
          <a:lstStyle/>
          <a:p>
            <a:fld id="{000A610D-7470-4978-B8FF-9A908250382F}" type="slidenum">
              <a:rPr lang="fr-FR" altLang="fr-FR" smtClean="0"/>
              <a:pPr/>
              <a:t>41</a:t>
            </a:fld>
            <a:endParaRPr lang="fr-FR" altLang="fr-FR" dirty="0"/>
          </a:p>
        </p:txBody>
      </p:sp>
    </p:spTree>
    <p:extLst>
      <p:ext uri="{BB962C8B-B14F-4D97-AF65-F5344CB8AC3E}">
        <p14:creationId xmlns:p14="http://schemas.microsoft.com/office/powerpoint/2010/main" val="193794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endParaRPr lang="fr-FR" dirty="0"/>
          </a:p>
        </p:txBody>
      </p:sp>
      <p:sp>
        <p:nvSpPr>
          <p:cNvPr id="5" name="Espace réservé du pied de page 4"/>
          <p:cNvSpPr>
            <a:spLocks noGrp="1"/>
          </p:cNvSpPr>
          <p:nvPr>
            <p:ph type="ftr" idx="11"/>
          </p:nvPr>
        </p:nvSpPr>
        <p:spPr/>
        <p:txBody>
          <a:bodyPr/>
          <a:lstStyle/>
          <a:p>
            <a:pPr>
              <a:defRPr/>
            </a:pPr>
            <a:endParaRPr lang="fr-FR" dirty="0"/>
          </a:p>
        </p:txBody>
      </p:sp>
      <p:sp>
        <p:nvSpPr>
          <p:cNvPr id="6" name="Espace réservé du numéro de diapositive 5"/>
          <p:cNvSpPr>
            <a:spLocks noGrp="1"/>
          </p:cNvSpPr>
          <p:nvPr>
            <p:ph type="sldNum" idx="12"/>
          </p:nvPr>
        </p:nvSpPr>
        <p:spPr/>
        <p:txBody>
          <a:bodyPr/>
          <a:lstStyle/>
          <a:p>
            <a:fld id="{000A610D-7470-4978-B8FF-9A908250382F}" type="slidenum">
              <a:rPr lang="fr-FR" altLang="fr-FR" smtClean="0"/>
              <a:pPr/>
              <a:t>42</a:t>
            </a:fld>
            <a:endParaRPr lang="fr-FR" altLang="fr-FR" dirty="0"/>
          </a:p>
        </p:txBody>
      </p:sp>
    </p:spTree>
    <p:extLst>
      <p:ext uri="{BB962C8B-B14F-4D97-AF65-F5344CB8AC3E}">
        <p14:creationId xmlns:p14="http://schemas.microsoft.com/office/powerpoint/2010/main" val="244896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endParaRPr lang="fr-FR" dirty="0"/>
          </a:p>
        </p:txBody>
      </p:sp>
      <p:sp>
        <p:nvSpPr>
          <p:cNvPr id="5" name="Espace réservé du pied de page 4"/>
          <p:cNvSpPr>
            <a:spLocks noGrp="1"/>
          </p:cNvSpPr>
          <p:nvPr>
            <p:ph type="ftr" idx="11"/>
          </p:nvPr>
        </p:nvSpPr>
        <p:spPr/>
        <p:txBody>
          <a:bodyPr/>
          <a:lstStyle/>
          <a:p>
            <a:pPr>
              <a:defRPr/>
            </a:pPr>
            <a:endParaRPr lang="fr-FR" dirty="0"/>
          </a:p>
        </p:txBody>
      </p:sp>
      <p:sp>
        <p:nvSpPr>
          <p:cNvPr id="6" name="Espace réservé du numéro de diapositive 5"/>
          <p:cNvSpPr>
            <a:spLocks noGrp="1"/>
          </p:cNvSpPr>
          <p:nvPr>
            <p:ph type="sldNum" idx="12"/>
          </p:nvPr>
        </p:nvSpPr>
        <p:spPr/>
        <p:txBody>
          <a:bodyPr/>
          <a:lstStyle/>
          <a:p>
            <a:fld id="{000A610D-7470-4978-B8FF-9A908250382F}" type="slidenum">
              <a:rPr lang="fr-FR" altLang="fr-FR" smtClean="0"/>
              <a:pPr/>
              <a:t>43</a:t>
            </a:fld>
            <a:endParaRPr lang="fr-FR" altLang="fr-FR" dirty="0"/>
          </a:p>
        </p:txBody>
      </p:sp>
    </p:spTree>
    <p:extLst>
      <p:ext uri="{BB962C8B-B14F-4D97-AF65-F5344CB8AC3E}">
        <p14:creationId xmlns:p14="http://schemas.microsoft.com/office/powerpoint/2010/main" val="1520825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a:defRPr/>
            </a:pPr>
            <a:endParaRPr lang="fr-FR" dirty="0"/>
          </a:p>
        </p:txBody>
      </p:sp>
      <p:sp>
        <p:nvSpPr>
          <p:cNvPr id="5" name="Espace réservé du pied de page 4"/>
          <p:cNvSpPr>
            <a:spLocks noGrp="1"/>
          </p:cNvSpPr>
          <p:nvPr>
            <p:ph type="ftr" idx="11"/>
          </p:nvPr>
        </p:nvSpPr>
        <p:spPr/>
        <p:txBody>
          <a:bodyPr/>
          <a:lstStyle/>
          <a:p>
            <a:pPr>
              <a:defRPr/>
            </a:pPr>
            <a:endParaRPr lang="fr-FR" dirty="0"/>
          </a:p>
        </p:txBody>
      </p:sp>
      <p:sp>
        <p:nvSpPr>
          <p:cNvPr id="6" name="Espace réservé du numéro de diapositive 5"/>
          <p:cNvSpPr>
            <a:spLocks noGrp="1"/>
          </p:cNvSpPr>
          <p:nvPr>
            <p:ph type="sldNum" idx="12"/>
          </p:nvPr>
        </p:nvSpPr>
        <p:spPr/>
        <p:txBody>
          <a:bodyPr/>
          <a:lstStyle/>
          <a:p>
            <a:fld id="{000A610D-7470-4978-B8FF-9A908250382F}" type="slidenum">
              <a:rPr lang="fr-FR" altLang="fr-FR" smtClean="0"/>
              <a:pPr/>
              <a:t>44</a:t>
            </a:fld>
            <a:endParaRPr lang="fr-FR" altLang="fr-FR" dirty="0"/>
          </a:p>
        </p:txBody>
      </p:sp>
    </p:spTree>
    <p:extLst>
      <p:ext uri="{BB962C8B-B14F-4D97-AF65-F5344CB8AC3E}">
        <p14:creationId xmlns:p14="http://schemas.microsoft.com/office/powerpoint/2010/main" val="3799128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C9E7442E-D981-4056-875F-EBA0A1DF808B}" type="slidenum">
              <a:rPr lang="fr-FR" altLang="fr-FR">
                <a:solidFill>
                  <a:srgbClr val="000000"/>
                </a:solidFill>
              </a:rPr>
              <a:pPr eaLnBrk="1" hangingPunct="1"/>
              <a:t>45</a:t>
            </a:fld>
            <a:endParaRPr lang="fr-FR" altLang="fr-FR" dirty="0">
              <a:solidFill>
                <a:srgbClr val="000000"/>
              </a:solidFill>
            </a:endParaRPr>
          </a:p>
        </p:txBody>
      </p:sp>
      <p:sp>
        <p:nvSpPr>
          <p:cNvPr id="101379" name="Rectangle 1"/>
          <p:cNvSpPr>
            <a:spLocks noGrp="1" noRot="1" noChangeAspect="1" noChangeArrowheads="1" noTextEdit="1"/>
          </p:cNvSpPr>
          <p:nvPr>
            <p:ph type="sldImg"/>
          </p:nvPr>
        </p:nvSpPr>
        <p:spPr>
          <a:xfrm>
            <a:off x="919163" y="744538"/>
            <a:ext cx="4964112" cy="3722687"/>
          </a:xfrm>
          <a:ln/>
        </p:spPr>
      </p:sp>
      <p:sp>
        <p:nvSpPr>
          <p:cNvPr id="101380"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1061195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B05AD-AA61-494D-89B4-F3839FEF449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406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D70B2D9B-6CE9-4A94-8236-8AB47F421610}" type="slidenum">
              <a:rPr lang="fr-FR" altLang="fr-FR">
                <a:solidFill>
                  <a:srgbClr val="000000"/>
                </a:solidFill>
              </a:rPr>
              <a:pPr eaLnBrk="1" hangingPunct="1"/>
              <a:t>47</a:t>
            </a:fld>
            <a:endParaRPr lang="fr-FR" altLang="fr-FR" dirty="0">
              <a:solidFill>
                <a:srgbClr val="000000"/>
              </a:solidFill>
            </a:endParaRPr>
          </a:p>
        </p:txBody>
      </p:sp>
      <p:sp>
        <p:nvSpPr>
          <p:cNvPr id="98307" name="Rectangle 1"/>
          <p:cNvSpPr>
            <a:spLocks noGrp="1" noRot="1" noChangeAspect="1" noChangeArrowheads="1" noTextEdit="1"/>
          </p:cNvSpPr>
          <p:nvPr>
            <p:ph type="sldImg"/>
          </p:nvPr>
        </p:nvSpPr>
        <p:spPr>
          <a:xfrm>
            <a:off x="919163" y="744538"/>
            <a:ext cx="4964112" cy="3722687"/>
          </a:xfrm>
          <a:ln/>
        </p:spPr>
      </p:sp>
      <p:sp>
        <p:nvSpPr>
          <p:cNvPr id="98308"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2053444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F39EFEE9-5289-461D-BFF0-D263AE03E3DA}" type="slidenum">
              <a:rPr lang="fr-FR" altLang="fr-FR">
                <a:solidFill>
                  <a:srgbClr val="000000"/>
                </a:solidFill>
              </a:rPr>
              <a:pPr eaLnBrk="1" hangingPunct="1"/>
              <a:t>49</a:t>
            </a:fld>
            <a:endParaRPr lang="fr-FR" altLang="fr-FR" dirty="0">
              <a:solidFill>
                <a:srgbClr val="000000"/>
              </a:solidFill>
            </a:endParaRPr>
          </a:p>
        </p:txBody>
      </p:sp>
      <p:sp>
        <p:nvSpPr>
          <p:cNvPr id="99331" name="Rectangle 1"/>
          <p:cNvSpPr>
            <a:spLocks noGrp="1" noRot="1" noChangeAspect="1" noChangeArrowheads="1" noTextEdit="1"/>
          </p:cNvSpPr>
          <p:nvPr>
            <p:ph type="sldImg"/>
          </p:nvPr>
        </p:nvSpPr>
        <p:spPr>
          <a:xfrm>
            <a:off x="919163" y="744538"/>
            <a:ext cx="4964112" cy="3722687"/>
          </a:xfrm>
          <a:ln/>
        </p:spPr>
      </p:sp>
      <p:sp>
        <p:nvSpPr>
          <p:cNvPr id="99332"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2067681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43EDF074-7323-473F-9E63-29BAE90A178A}" type="slidenum">
              <a:rPr lang="fr-FR" altLang="fr-FR">
                <a:solidFill>
                  <a:srgbClr val="000000"/>
                </a:solidFill>
              </a:rPr>
              <a:pPr eaLnBrk="1" hangingPunct="1"/>
              <a:t>50</a:t>
            </a:fld>
            <a:endParaRPr lang="fr-FR" altLang="fr-FR" dirty="0">
              <a:solidFill>
                <a:srgbClr val="000000"/>
              </a:solidFill>
            </a:endParaRPr>
          </a:p>
        </p:txBody>
      </p:sp>
      <p:sp>
        <p:nvSpPr>
          <p:cNvPr id="100355" name="Rectangle 1"/>
          <p:cNvSpPr>
            <a:spLocks noGrp="1" noRot="1" noChangeAspect="1" noChangeArrowheads="1" noTextEdit="1"/>
          </p:cNvSpPr>
          <p:nvPr>
            <p:ph type="sldImg"/>
          </p:nvPr>
        </p:nvSpPr>
        <p:spPr>
          <a:xfrm>
            <a:off x="919163" y="744538"/>
            <a:ext cx="4964112" cy="3722687"/>
          </a:xfrm>
          <a:ln/>
        </p:spPr>
      </p:sp>
      <p:sp>
        <p:nvSpPr>
          <p:cNvPr id="100356"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3063219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43EDF074-7323-473F-9E63-29BAE90A178A}" type="slidenum">
              <a:rPr lang="fr-FR" altLang="fr-FR">
                <a:solidFill>
                  <a:srgbClr val="000000"/>
                </a:solidFill>
              </a:rPr>
              <a:pPr eaLnBrk="1" hangingPunct="1"/>
              <a:t>51</a:t>
            </a:fld>
            <a:endParaRPr lang="fr-FR" altLang="fr-FR" dirty="0">
              <a:solidFill>
                <a:srgbClr val="000000"/>
              </a:solidFill>
            </a:endParaRPr>
          </a:p>
        </p:txBody>
      </p:sp>
      <p:sp>
        <p:nvSpPr>
          <p:cNvPr id="100355" name="Rectangle 1"/>
          <p:cNvSpPr>
            <a:spLocks noGrp="1" noRot="1" noChangeAspect="1" noChangeArrowheads="1" noTextEdit="1"/>
          </p:cNvSpPr>
          <p:nvPr>
            <p:ph type="sldImg"/>
          </p:nvPr>
        </p:nvSpPr>
        <p:spPr>
          <a:xfrm>
            <a:off x="919163" y="744538"/>
            <a:ext cx="4964112" cy="3722687"/>
          </a:xfrm>
          <a:ln/>
        </p:spPr>
      </p:sp>
      <p:sp>
        <p:nvSpPr>
          <p:cNvPr id="100356"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189743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814AD87E-0E64-4060-80E9-E6B221993211}" type="slidenum">
              <a:rPr lang="fr-FR" altLang="fr-FR">
                <a:solidFill>
                  <a:srgbClr val="000000"/>
                </a:solidFill>
              </a:rPr>
              <a:pPr eaLnBrk="1" hangingPunct="1"/>
              <a:t>7</a:t>
            </a:fld>
            <a:endParaRPr lang="fr-FR" altLang="fr-FR" dirty="0">
              <a:solidFill>
                <a:srgbClr val="000000"/>
              </a:solidFill>
            </a:endParaRPr>
          </a:p>
        </p:txBody>
      </p:sp>
      <p:sp>
        <p:nvSpPr>
          <p:cNvPr id="83971" name="Rectangle 1"/>
          <p:cNvSpPr>
            <a:spLocks noGrp="1" noRot="1" noChangeAspect="1" noChangeArrowheads="1" noTextEdit="1"/>
          </p:cNvSpPr>
          <p:nvPr>
            <p:ph type="sldImg"/>
          </p:nvPr>
        </p:nvSpPr>
        <p:spPr>
          <a:xfrm>
            <a:off x="919163" y="744538"/>
            <a:ext cx="4964112" cy="3722687"/>
          </a:xfrm>
          <a:ln/>
        </p:spPr>
      </p:sp>
      <p:sp>
        <p:nvSpPr>
          <p:cNvPr id="83972"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1148143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2EEF2FC0-DE92-4647-9A5C-23FC49B989EB}" type="slidenum">
              <a:rPr lang="fr-FR" altLang="fr-FR">
                <a:solidFill>
                  <a:srgbClr val="000000"/>
                </a:solidFill>
              </a:rPr>
              <a:pPr eaLnBrk="1" hangingPunct="1"/>
              <a:t>54</a:t>
            </a:fld>
            <a:endParaRPr lang="fr-FR" altLang="fr-FR" dirty="0">
              <a:solidFill>
                <a:srgbClr val="000000"/>
              </a:solidFill>
            </a:endParaRPr>
          </a:p>
        </p:txBody>
      </p:sp>
      <p:sp>
        <p:nvSpPr>
          <p:cNvPr id="103427" name="Rectangle 2"/>
          <p:cNvSpPr>
            <a:spLocks noGrp="1" noRot="1" noChangeAspect="1" noChangeArrowheads="1" noTextEdit="1"/>
          </p:cNvSpPr>
          <p:nvPr>
            <p:ph type="sldImg"/>
          </p:nvPr>
        </p:nvSpPr>
        <p:spPr>
          <a:xfrm>
            <a:off x="919163" y="744538"/>
            <a:ext cx="4964112" cy="3722687"/>
          </a:xfrm>
          <a:ln/>
        </p:spPr>
      </p:sp>
      <p:sp>
        <p:nvSpPr>
          <p:cNvPr id="103428" name="Rectangle 3"/>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1970462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1470859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fld id="{000A610D-7470-4978-B8FF-9A908250382F}" type="slidenum">
              <a:rPr lang="fr-FR" altLang="fr-FR" smtClean="0"/>
              <a:pPr/>
              <a:t>57</a:t>
            </a:fld>
            <a:endParaRPr lang="fr-FR" altLang="fr-FR" dirty="0"/>
          </a:p>
        </p:txBody>
      </p:sp>
      <p:sp>
        <p:nvSpPr>
          <p:cNvPr id="5" name="Espace réservé de la date 4"/>
          <p:cNvSpPr>
            <a:spLocks noGrp="1"/>
          </p:cNvSpPr>
          <p:nvPr>
            <p:ph type="dt" idx="11"/>
          </p:nvPr>
        </p:nvSpPr>
        <p:spPr/>
        <p:txBody>
          <a:bodyPr/>
          <a:lstStyle/>
          <a:p>
            <a:pPr>
              <a:defRPr/>
            </a:pPr>
            <a:endParaRPr lang="fr-FR" dirty="0"/>
          </a:p>
        </p:txBody>
      </p:sp>
      <p:sp>
        <p:nvSpPr>
          <p:cNvPr id="6" name="Espace réservé du pied de page 5"/>
          <p:cNvSpPr>
            <a:spLocks noGrp="1"/>
          </p:cNvSpPr>
          <p:nvPr>
            <p:ph type="ftr" idx="12"/>
          </p:nvPr>
        </p:nvSpPr>
        <p:spPr/>
        <p:txBody>
          <a:bodyPr/>
          <a:lstStyle/>
          <a:p>
            <a:pPr>
              <a:defRPr/>
            </a:pPr>
            <a:endParaRPr lang="fr-FR" dirty="0"/>
          </a:p>
        </p:txBody>
      </p:sp>
    </p:spTree>
    <p:extLst>
      <p:ext uri="{BB962C8B-B14F-4D97-AF65-F5344CB8AC3E}">
        <p14:creationId xmlns:p14="http://schemas.microsoft.com/office/powerpoint/2010/main" val="584275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4B17670E-4CA9-4731-B142-4942AD7C2E64}" type="slidenum">
              <a:rPr lang="fr-FR" altLang="fr-FR">
                <a:solidFill>
                  <a:srgbClr val="000000"/>
                </a:solidFill>
              </a:rPr>
              <a:pPr eaLnBrk="1" hangingPunct="1"/>
              <a:t>58</a:t>
            </a:fld>
            <a:endParaRPr lang="fr-FR" altLang="fr-FR" dirty="0">
              <a:solidFill>
                <a:srgbClr val="000000"/>
              </a:solidFill>
            </a:endParaRPr>
          </a:p>
        </p:txBody>
      </p:sp>
      <p:sp>
        <p:nvSpPr>
          <p:cNvPr id="105475" name="Rectangle 2"/>
          <p:cNvSpPr>
            <a:spLocks noGrp="1" noRot="1" noChangeAspect="1" noChangeArrowheads="1" noTextEdit="1"/>
          </p:cNvSpPr>
          <p:nvPr>
            <p:ph type="sldImg"/>
          </p:nvPr>
        </p:nvSpPr>
        <p:spPr>
          <a:xfrm>
            <a:off x="919163" y="744538"/>
            <a:ext cx="4964112" cy="3722687"/>
          </a:xfrm>
          <a:ln/>
        </p:spPr>
      </p:sp>
      <p:sp>
        <p:nvSpPr>
          <p:cNvPr id="105476" name="Rectangle 3"/>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839658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47BB6072-F9E4-48E2-B5DD-D587BB828F97}" type="slidenum">
              <a:rPr lang="fr-FR" altLang="fr-FR">
                <a:solidFill>
                  <a:srgbClr val="000000"/>
                </a:solidFill>
              </a:rPr>
              <a:pPr eaLnBrk="1" hangingPunct="1"/>
              <a:t>61</a:t>
            </a:fld>
            <a:endParaRPr lang="fr-FR" altLang="fr-FR" dirty="0">
              <a:solidFill>
                <a:srgbClr val="000000"/>
              </a:solidFill>
            </a:endParaRPr>
          </a:p>
        </p:txBody>
      </p:sp>
      <p:sp>
        <p:nvSpPr>
          <p:cNvPr id="106499" name="Rectangle 1"/>
          <p:cNvSpPr>
            <a:spLocks noGrp="1" noRot="1" noChangeAspect="1" noChangeArrowheads="1" noTextEdit="1"/>
          </p:cNvSpPr>
          <p:nvPr>
            <p:ph type="sldImg"/>
          </p:nvPr>
        </p:nvSpPr>
        <p:spPr>
          <a:xfrm>
            <a:off x="919163" y="744538"/>
            <a:ext cx="4964112" cy="3722687"/>
          </a:xfrm>
          <a:ln/>
        </p:spPr>
      </p:sp>
      <p:sp>
        <p:nvSpPr>
          <p:cNvPr id="106500" name="Rectangle 2"/>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23357724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fld id="{000A610D-7470-4978-B8FF-9A908250382F}" type="slidenum">
              <a:rPr lang="fr-FR" altLang="fr-FR" smtClean="0"/>
              <a:pPr/>
              <a:t>62</a:t>
            </a:fld>
            <a:endParaRPr lang="fr-FR" altLang="fr-FR" dirty="0"/>
          </a:p>
        </p:txBody>
      </p:sp>
      <p:sp>
        <p:nvSpPr>
          <p:cNvPr id="5" name="Espace réservé de la date 4"/>
          <p:cNvSpPr>
            <a:spLocks noGrp="1"/>
          </p:cNvSpPr>
          <p:nvPr>
            <p:ph type="dt" idx="11"/>
          </p:nvPr>
        </p:nvSpPr>
        <p:spPr/>
        <p:txBody>
          <a:bodyPr/>
          <a:lstStyle/>
          <a:p>
            <a:pPr>
              <a:defRPr/>
            </a:pPr>
            <a:endParaRPr lang="fr-FR" dirty="0"/>
          </a:p>
        </p:txBody>
      </p:sp>
      <p:sp>
        <p:nvSpPr>
          <p:cNvPr id="6" name="Espace réservé du pied de page 5"/>
          <p:cNvSpPr>
            <a:spLocks noGrp="1"/>
          </p:cNvSpPr>
          <p:nvPr>
            <p:ph type="ftr" idx="12"/>
          </p:nvPr>
        </p:nvSpPr>
        <p:spPr/>
        <p:txBody>
          <a:bodyPr/>
          <a:lstStyle/>
          <a:p>
            <a:pPr>
              <a:defRPr/>
            </a:pPr>
            <a:endParaRPr lang="fr-FR" dirty="0"/>
          </a:p>
        </p:txBody>
      </p:sp>
    </p:spTree>
    <p:extLst>
      <p:ext uri="{BB962C8B-B14F-4D97-AF65-F5344CB8AC3E}">
        <p14:creationId xmlns:p14="http://schemas.microsoft.com/office/powerpoint/2010/main" val="133326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B05AD-AA61-494D-89B4-F3839FEF449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963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31188" algn="l"/>
                <a:tab pos="9145588" algn="l"/>
                <a:tab pos="10059988"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fld id="{2680FDBC-740A-4DD1-A869-B38E5B886B7F}" type="slidenum">
              <a:rPr lang="fr-FR" altLang="fr-FR">
                <a:solidFill>
                  <a:srgbClr val="000000"/>
                </a:solidFill>
              </a:rPr>
              <a:pPr eaLnBrk="1" hangingPunct="1"/>
              <a:t>8</a:t>
            </a:fld>
            <a:endParaRPr lang="fr-FR" altLang="fr-FR" dirty="0">
              <a:solidFill>
                <a:srgbClr val="000000"/>
              </a:solidFill>
            </a:endParaRPr>
          </a:p>
        </p:txBody>
      </p:sp>
      <p:sp>
        <p:nvSpPr>
          <p:cNvPr id="84995" name="Rectangle 2"/>
          <p:cNvSpPr>
            <a:spLocks noGrp="1" noRot="1" noChangeAspect="1" noChangeArrowheads="1" noTextEdit="1"/>
          </p:cNvSpPr>
          <p:nvPr>
            <p:ph type="sldImg"/>
          </p:nvPr>
        </p:nvSpPr>
        <p:spPr>
          <a:xfrm>
            <a:off x="919163" y="744538"/>
            <a:ext cx="4964112" cy="3722687"/>
          </a:xfrm>
          <a:ln/>
        </p:spPr>
      </p:sp>
      <p:sp>
        <p:nvSpPr>
          <p:cNvPr id="84996" name="Rectangle 3"/>
          <p:cNvSpPr>
            <a:spLocks noGrp="1" noChangeArrowheads="1"/>
          </p:cNvSpPr>
          <p:nvPr>
            <p:ph type="body" idx="1"/>
          </p:nvPr>
        </p:nvSpPr>
        <p:spPr>
          <a:xfrm>
            <a:off x="679450" y="4716463"/>
            <a:ext cx="5440363"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dirty="0"/>
          </a:p>
        </p:txBody>
      </p:sp>
      <p:sp>
        <p:nvSpPr>
          <p:cNvPr id="2" name="Espace réservé de la date 1"/>
          <p:cNvSpPr>
            <a:spLocks noGrp="1"/>
          </p:cNvSpPr>
          <p:nvPr>
            <p:ph type="dt" idx="10"/>
          </p:nvPr>
        </p:nvSpPr>
        <p:spPr/>
        <p:txBody>
          <a:bodyPr/>
          <a:lstStyle/>
          <a:p>
            <a:pPr>
              <a:defRPr/>
            </a:pPr>
            <a:endParaRPr lang="fr-FR" dirty="0"/>
          </a:p>
        </p:txBody>
      </p:sp>
      <p:sp>
        <p:nvSpPr>
          <p:cNvPr id="3" name="Espace réservé du pied de page 2"/>
          <p:cNvSpPr>
            <a:spLocks noGrp="1"/>
          </p:cNvSpPr>
          <p:nvPr>
            <p:ph type="ftr" idx="11"/>
          </p:nvPr>
        </p:nvSpPr>
        <p:spPr/>
        <p:txBody>
          <a:bodyPr/>
          <a:lstStyle/>
          <a:p>
            <a:pPr>
              <a:defRPr/>
            </a:pPr>
            <a:endParaRPr lang="fr-FR" dirty="0"/>
          </a:p>
        </p:txBody>
      </p:sp>
    </p:spTree>
    <p:extLst>
      <p:ext uri="{BB962C8B-B14F-4D97-AF65-F5344CB8AC3E}">
        <p14:creationId xmlns:p14="http://schemas.microsoft.com/office/powerpoint/2010/main" val="331855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B05AD-AA61-494D-89B4-F3839FEF449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161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B05AD-AA61-494D-89B4-F3839FEF449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7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p:nvPr>
        </p:nvSpPr>
        <p:spPr/>
        <p:txBody>
          <a:bodyPr/>
          <a:lstStyle/>
          <a:p>
            <a:pPr>
              <a:defRPr/>
            </a:pPr>
            <a:endParaRPr lang="fr-FR" dirty="0"/>
          </a:p>
        </p:txBody>
      </p:sp>
      <p:sp>
        <p:nvSpPr>
          <p:cNvPr id="5" name="Espace réservé du pied de page 4"/>
          <p:cNvSpPr>
            <a:spLocks noGrp="1"/>
          </p:cNvSpPr>
          <p:nvPr>
            <p:ph type="ftr"/>
          </p:nvPr>
        </p:nvSpPr>
        <p:spPr/>
        <p:txBody>
          <a:bodyPr/>
          <a:lstStyle/>
          <a:p>
            <a:pPr>
              <a:defRPr/>
            </a:pPr>
            <a:endParaRPr lang="fr-FR" dirty="0"/>
          </a:p>
        </p:txBody>
      </p:sp>
      <p:sp>
        <p:nvSpPr>
          <p:cNvPr id="6" name="Espace réservé du numéro de diapositive 5"/>
          <p:cNvSpPr>
            <a:spLocks noGrp="1"/>
          </p:cNvSpPr>
          <p:nvPr>
            <p:ph type="sldNum"/>
          </p:nvPr>
        </p:nvSpPr>
        <p:spPr/>
        <p:txBody>
          <a:bodyPr/>
          <a:lstStyle/>
          <a:p>
            <a:fld id="{000A610D-7470-4978-B8FF-9A908250382F}" type="slidenum">
              <a:rPr lang="fr-FR" altLang="fr-FR" smtClean="0"/>
              <a:pPr/>
              <a:t>13</a:t>
            </a:fld>
            <a:endParaRPr lang="fr-FR" altLang="fr-FR" dirty="0"/>
          </a:p>
        </p:txBody>
      </p:sp>
    </p:spTree>
    <p:extLst>
      <p:ext uri="{BB962C8B-B14F-4D97-AF65-F5344CB8AC3E}">
        <p14:creationId xmlns:p14="http://schemas.microsoft.com/office/powerpoint/2010/main" val="3728926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p:nvPr>
        </p:nvSpPr>
        <p:spPr/>
        <p:txBody>
          <a:bodyPr/>
          <a:lstStyle/>
          <a:p>
            <a:pPr>
              <a:defRPr/>
            </a:pPr>
            <a:endParaRPr lang="fr-FR" dirty="0"/>
          </a:p>
        </p:txBody>
      </p:sp>
      <p:sp>
        <p:nvSpPr>
          <p:cNvPr id="5" name="Espace réservé du pied de page 4"/>
          <p:cNvSpPr>
            <a:spLocks noGrp="1"/>
          </p:cNvSpPr>
          <p:nvPr>
            <p:ph type="ftr"/>
          </p:nvPr>
        </p:nvSpPr>
        <p:spPr/>
        <p:txBody>
          <a:bodyPr/>
          <a:lstStyle/>
          <a:p>
            <a:pPr>
              <a:defRPr/>
            </a:pPr>
            <a:endParaRPr lang="fr-FR" dirty="0"/>
          </a:p>
        </p:txBody>
      </p:sp>
      <p:sp>
        <p:nvSpPr>
          <p:cNvPr id="6" name="Espace réservé du numéro de diapositive 5"/>
          <p:cNvSpPr>
            <a:spLocks noGrp="1"/>
          </p:cNvSpPr>
          <p:nvPr>
            <p:ph type="sldNum"/>
          </p:nvPr>
        </p:nvSpPr>
        <p:spPr/>
        <p:txBody>
          <a:bodyPr/>
          <a:lstStyle/>
          <a:p>
            <a:fld id="{000A610D-7470-4978-B8FF-9A908250382F}" type="slidenum">
              <a:rPr lang="fr-FR" altLang="fr-FR" smtClean="0"/>
              <a:pPr/>
              <a:t>14</a:t>
            </a:fld>
            <a:endParaRPr lang="fr-FR" altLang="fr-FR" dirty="0"/>
          </a:p>
        </p:txBody>
      </p:sp>
    </p:spTree>
    <p:extLst>
      <p:ext uri="{BB962C8B-B14F-4D97-AF65-F5344CB8AC3E}">
        <p14:creationId xmlns:p14="http://schemas.microsoft.com/office/powerpoint/2010/main" val="64199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defTabSz="914400">
                <a:defRPr/>
              </a:pPr>
              <a:endParaRPr lang="fr-FR" altLang="fr-FR" sz="2400">
                <a:solidFill>
                  <a:srgbClr val="000000"/>
                </a:solidFill>
                <a:latin typeface="Times New Roman" panose="02020603050405020304" pitchFamily="18" charset="0"/>
                <a:ea typeface="+mn-ea"/>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sz="2400">
                <a:solidFill>
                  <a:srgbClr val="000000"/>
                </a:solidFill>
                <a:latin typeface="Times New Roman" panose="02020603050405020304" pitchFamily="18" charset="0"/>
                <a:ea typeface="+mn-ea"/>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sz="2400">
                  <a:solidFill>
                    <a:srgbClr val="000000"/>
                  </a:solidFill>
                  <a:latin typeface="Times New Roman" panose="02020603050405020304" pitchFamily="18" charset="0"/>
                  <a:ea typeface="+mn-ea"/>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sz="2400">
                  <a:solidFill>
                    <a:srgbClr val="000000"/>
                  </a:solidFill>
                  <a:latin typeface="Times New Roman" panose="02020603050405020304" pitchFamily="18" charset="0"/>
                  <a:ea typeface="+mn-ea"/>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sz="2400">
                  <a:solidFill>
                    <a:srgbClr val="000000"/>
                  </a:solidFill>
                  <a:latin typeface="Times New Roman" panose="02020603050405020304" pitchFamily="18" charset="0"/>
                  <a:ea typeface="+mn-ea"/>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sz="2400">
                  <a:solidFill>
                    <a:srgbClr val="000000"/>
                  </a:solidFill>
                  <a:latin typeface="Times New Roman" panose="02020603050405020304" pitchFamily="18" charset="0"/>
                  <a:ea typeface="+mn-ea"/>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sz="2400">
                  <a:solidFill>
                    <a:srgbClr val="000000"/>
                  </a:solidFill>
                  <a:latin typeface="Times New Roman" panose="02020603050405020304" pitchFamily="18" charset="0"/>
                  <a:ea typeface="+mn-ea"/>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sz="2400">
                  <a:solidFill>
                    <a:srgbClr val="000000"/>
                  </a:solidFill>
                  <a:latin typeface="Times New Roman" panose="02020603050405020304" pitchFamily="18" charset="0"/>
                  <a:ea typeface="+mn-ea"/>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sz="2400">
                  <a:solidFill>
                    <a:srgbClr val="000000"/>
                  </a:solidFill>
                  <a:latin typeface="Times New Roman" panose="02020603050405020304" pitchFamily="18" charset="0"/>
                  <a:ea typeface="+mn-ea"/>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sz="2400">
                  <a:solidFill>
                    <a:srgbClr val="000000"/>
                  </a:solidFill>
                  <a:latin typeface="Times New Roman" panose="02020603050405020304" pitchFamily="18" charset="0"/>
                  <a:ea typeface="+mn-ea"/>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sz="2400">
                  <a:solidFill>
                    <a:srgbClr val="000000"/>
                  </a:solidFill>
                  <a:latin typeface="Times New Roman" panose="02020603050405020304" pitchFamily="18" charset="0"/>
                  <a:ea typeface="+mn-ea"/>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sz="2400">
                  <a:solidFill>
                    <a:srgbClr val="000000"/>
                  </a:solidFill>
                  <a:latin typeface="Times New Roman" panose="02020603050405020304" pitchFamily="18" charset="0"/>
                  <a:ea typeface="+mn-ea"/>
                  <a:cs typeface="+mn-cs"/>
                </a:endParaRPr>
              </a:p>
            </p:txBody>
          </p:sp>
        </p:grpSp>
      </p:grpSp>
      <p:sp>
        <p:nvSpPr>
          <p:cNvPr id="4302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altLang="fr-FR" noProof="0"/>
              <a:t>Cliquez pour modifier le style du titre</a:t>
            </a:r>
          </a:p>
        </p:txBody>
      </p:sp>
      <p:sp>
        <p:nvSpPr>
          <p:cNvPr id="43028"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fr-FR" altLang="fr-FR" noProof="0"/>
              <a:t>Cliquez pour modifier le style des sous-titres du masque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fr-FR" altLang="fr-FR">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r>
              <a:rPr lang="fr-FR" altLang="fr-FR">
                <a:solidFill>
                  <a:srgbClr val="000000"/>
                </a:solidFill>
              </a:rPr>
              <a:t>Mairie de Saint-Just Saint-Rambert</a:t>
            </a:r>
          </a:p>
        </p:txBody>
      </p:sp>
      <p:sp>
        <p:nvSpPr>
          <p:cNvPr id="20" name="Rectangle 18"/>
          <p:cNvSpPr>
            <a:spLocks noGrp="1" noChangeArrowheads="1"/>
          </p:cNvSpPr>
          <p:nvPr>
            <p:ph type="sldNum" sz="quarter" idx="12"/>
          </p:nvPr>
        </p:nvSpPr>
        <p:spPr/>
        <p:txBody>
          <a:bodyPr/>
          <a:lstStyle>
            <a:lvl1pPr>
              <a:defRPr/>
            </a:lvl1pPr>
          </a:lstStyle>
          <a:p>
            <a:pPr>
              <a:defRPr/>
            </a:pPr>
            <a:fld id="{CD6F78D6-08FF-49A7-907E-DC7F2A630303}"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78125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ftr" sz="quarter" idx="10"/>
          </p:nvPr>
        </p:nvSpPr>
        <p:spPr>
          <a:ln/>
        </p:spPr>
        <p:txBody>
          <a:bodyPr/>
          <a:lstStyle>
            <a:lvl1pPr>
              <a:defRPr/>
            </a:lvl1pPr>
          </a:lstStyle>
          <a:p>
            <a:pPr>
              <a:defRPr/>
            </a:pPr>
            <a:r>
              <a:rPr lang="fr-FR" altLang="fr-FR">
                <a:solidFill>
                  <a:srgbClr val="000000"/>
                </a:solidFill>
              </a:rPr>
              <a:t>Mairie de Saint-Just Saint-Rambert</a:t>
            </a:r>
          </a:p>
        </p:txBody>
      </p:sp>
      <p:sp>
        <p:nvSpPr>
          <p:cNvPr id="5" name="Rectangle 3"/>
          <p:cNvSpPr>
            <a:spLocks noGrp="1" noChangeArrowheads="1"/>
          </p:cNvSpPr>
          <p:nvPr>
            <p:ph type="sldNum" sz="quarter" idx="11"/>
          </p:nvPr>
        </p:nvSpPr>
        <p:spPr>
          <a:ln/>
        </p:spPr>
        <p:txBody>
          <a:bodyPr/>
          <a:lstStyle>
            <a:lvl1pPr>
              <a:defRPr/>
            </a:lvl1pPr>
          </a:lstStyle>
          <a:p>
            <a:pPr>
              <a:defRPr/>
            </a:pPr>
            <a:fld id="{00E3C3A4-BBD9-4482-A036-DF40D44C68C1}" type="slidenum">
              <a:rPr lang="fr-FR" altLang="fr-FR">
                <a:solidFill>
                  <a:srgbClr val="000000"/>
                </a:solidFill>
              </a:rPr>
              <a:pPr>
                <a:defRPr/>
              </a:pPr>
              <a:t>‹N°›</a:t>
            </a:fld>
            <a:endParaRPr lang="fr-FR" altLang="fr-FR">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409111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ftr" sz="quarter" idx="10"/>
          </p:nvPr>
        </p:nvSpPr>
        <p:spPr>
          <a:ln/>
        </p:spPr>
        <p:txBody>
          <a:bodyPr/>
          <a:lstStyle>
            <a:lvl1pPr>
              <a:defRPr/>
            </a:lvl1pPr>
          </a:lstStyle>
          <a:p>
            <a:pPr>
              <a:defRPr/>
            </a:pPr>
            <a:r>
              <a:rPr lang="fr-FR" altLang="fr-FR">
                <a:solidFill>
                  <a:srgbClr val="000000"/>
                </a:solidFill>
              </a:rPr>
              <a:t>Mairie de Saint-Just Saint-Rambert</a:t>
            </a:r>
          </a:p>
        </p:txBody>
      </p:sp>
      <p:sp>
        <p:nvSpPr>
          <p:cNvPr id="5" name="Rectangle 3"/>
          <p:cNvSpPr>
            <a:spLocks noGrp="1" noChangeArrowheads="1"/>
          </p:cNvSpPr>
          <p:nvPr>
            <p:ph type="sldNum" sz="quarter" idx="11"/>
          </p:nvPr>
        </p:nvSpPr>
        <p:spPr>
          <a:ln/>
        </p:spPr>
        <p:txBody>
          <a:bodyPr/>
          <a:lstStyle>
            <a:lvl1pPr>
              <a:defRPr/>
            </a:lvl1pPr>
          </a:lstStyle>
          <a:p>
            <a:pPr>
              <a:defRPr/>
            </a:pPr>
            <a:fld id="{3EF6DFB1-8C18-4694-AEEF-AD4EB62F6F41}" type="slidenum">
              <a:rPr lang="fr-FR" altLang="fr-FR">
                <a:solidFill>
                  <a:srgbClr val="000000"/>
                </a:solidFill>
              </a:rPr>
              <a:pPr>
                <a:defRPr/>
              </a:pPr>
              <a:t>‹N°›</a:t>
            </a:fld>
            <a:endParaRPr lang="fr-FR" altLang="fr-FR">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150265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6BA5408-0A7F-4931-8706-73468625993E}" type="datetime1">
              <a:rPr lang="fr-FR" smtClean="0">
                <a:solidFill>
                  <a:prstClr val="black">
                    <a:tint val="75000"/>
                  </a:prstClr>
                </a:solidFill>
              </a:rPr>
              <a:pPr/>
              <a:t>02/06/2022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C8AD2A0-C406-41EF-9BDA-C6C024495C6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6867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54EDBFE-4CCE-48E1-BB08-77133AE47CE2}" type="datetime1">
              <a:rPr lang="fr-FR" smtClean="0">
                <a:solidFill>
                  <a:prstClr val="black">
                    <a:tint val="75000"/>
                  </a:prstClr>
                </a:solidFill>
              </a:rPr>
              <a:pPr/>
              <a:t>02/06/2022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C8AD2A0-C406-41EF-9BDA-C6C024495C6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83880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9F2110C-BE3D-4F09-8D1A-D187D530CE84}" type="datetime1">
              <a:rPr lang="fr-FR" smtClean="0">
                <a:solidFill>
                  <a:prstClr val="black">
                    <a:tint val="75000"/>
                  </a:prstClr>
                </a:solidFill>
              </a:rPr>
              <a:pPr/>
              <a:t>02/06/2022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C8AD2A0-C406-41EF-9BDA-C6C024495C6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70467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D4E3E7F-316B-4CBC-B93A-B91EF4E63AAB}" type="datetime1">
              <a:rPr lang="fr-FR" smtClean="0">
                <a:solidFill>
                  <a:prstClr val="black">
                    <a:tint val="75000"/>
                  </a:prstClr>
                </a:solidFill>
              </a:rPr>
              <a:pPr/>
              <a:t>02/06/2022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C8AD2A0-C406-41EF-9BDA-C6C024495C6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20857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9D855F6-BDC5-4EA8-A7FA-8B0D40DE6991}" type="datetime1">
              <a:rPr lang="fr-FR" smtClean="0">
                <a:solidFill>
                  <a:prstClr val="black">
                    <a:tint val="75000"/>
                  </a:prstClr>
                </a:solidFill>
              </a:rPr>
              <a:pPr/>
              <a:t>02/06/2022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C8AD2A0-C406-41EF-9BDA-C6C024495C6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6972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031DE83-750A-436F-B789-CEFDC45E917A}" type="datetime1">
              <a:rPr lang="fr-FR" smtClean="0">
                <a:solidFill>
                  <a:prstClr val="black">
                    <a:tint val="75000"/>
                  </a:prstClr>
                </a:solidFill>
              </a:rPr>
              <a:pPr/>
              <a:t>02/06/2022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C8AD2A0-C406-41EF-9BDA-C6C024495C6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6892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31E17B-E4F0-4A60-9F26-5527083EA0AB}" type="datetime1">
              <a:rPr lang="fr-FR" smtClean="0">
                <a:solidFill>
                  <a:prstClr val="black">
                    <a:tint val="75000"/>
                  </a:prstClr>
                </a:solidFill>
              </a:rPr>
              <a:pPr/>
              <a:t>02/06/2022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C8AD2A0-C406-41EF-9BDA-C6C024495C6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12125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3034DC4-7D0F-4582-B385-7B5B7725D13D}" type="datetime1">
              <a:rPr lang="fr-FR" smtClean="0">
                <a:solidFill>
                  <a:prstClr val="black">
                    <a:tint val="75000"/>
                  </a:prstClr>
                </a:solidFill>
              </a:rPr>
              <a:pPr/>
              <a:t>02/06/2022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C8AD2A0-C406-41EF-9BDA-C6C024495C6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7793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ftr" sz="quarter" idx="10"/>
          </p:nvPr>
        </p:nvSpPr>
        <p:spPr>
          <a:ln/>
        </p:spPr>
        <p:txBody>
          <a:bodyPr/>
          <a:lstStyle>
            <a:lvl1pPr>
              <a:defRPr/>
            </a:lvl1pPr>
          </a:lstStyle>
          <a:p>
            <a:pPr>
              <a:defRPr/>
            </a:pPr>
            <a:r>
              <a:rPr lang="fr-FR" altLang="fr-FR">
                <a:solidFill>
                  <a:srgbClr val="000000"/>
                </a:solidFill>
              </a:rPr>
              <a:t>Mairie de Saint-Just Saint-Rambert</a:t>
            </a:r>
          </a:p>
        </p:txBody>
      </p:sp>
      <p:sp>
        <p:nvSpPr>
          <p:cNvPr id="5" name="Rectangle 3"/>
          <p:cNvSpPr>
            <a:spLocks noGrp="1" noChangeArrowheads="1"/>
          </p:cNvSpPr>
          <p:nvPr>
            <p:ph type="sldNum" sz="quarter" idx="11"/>
          </p:nvPr>
        </p:nvSpPr>
        <p:spPr>
          <a:ln/>
        </p:spPr>
        <p:txBody>
          <a:bodyPr/>
          <a:lstStyle>
            <a:lvl1pPr>
              <a:defRPr/>
            </a:lvl1pPr>
          </a:lstStyle>
          <a:p>
            <a:pPr>
              <a:defRPr/>
            </a:pPr>
            <a:fld id="{2624715A-C11E-4F8E-A759-AD0E9CCA88C8}" type="slidenum">
              <a:rPr lang="fr-FR" altLang="fr-FR">
                <a:solidFill>
                  <a:srgbClr val="000000"/>
                </a:solidFill>
              </a:rPr>
              <a:pPr>
                <a:defRPr/>
              </a:pPr>
              <a:t>‹N°›</a:t>
            </a:fld>
            <a:endParaRPr lang="fr-FR" altLang="fr-FR">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1295708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7ABAAE8-D2CE-4207-8ACB-7DE20653E1A7}" type="datetime1">
              <a:rPr lang="fr-FR" smtClean="0">
                <a:solidFill>
                  <a:prstClr val="black">
                    <a:tint val="75000"/>
                  </a:prstClr>
                </a:solidFill>
              </a:rPr>
              <a:pPr/>
              <a:t>02/06/2022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C8AD2A0-C406-41EF-9BDA-C6C024495C6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20317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96DA649-C394-4DF0-A30C-EFDE58E809FB}" type="datetime1">
              <a:rPr lang="fr-FR" smtClean="0">
                <a:solidFill>
                  <a:prstClr val="black">
                    <a:tint val="75000"/>
                  </a:prstClr>
                </a:solidFill>
              </a:rPr>
              <a:pPr/>
              <a:t>02/06/2022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C8AD2A0-C406-41EF-9BDA-C6C024495C6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36619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65EA79-C686-44FC-84B5-7E10C9B54782}" type="datetime1">
              <a:rPr lang="fr-FR" smtClean="0">
                <a:solidFill>
                  <a:prstClr val="black">
                    <a:tint val="75000"/>
                  </a:prstClr>
                </a:solidFill>
              </a:rPr>
              <a:pPr/>
              <a:t>02/06/2022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C8AD2A0-C406-41EF-9BDA-C6C024495C6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2980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6BA5408-0A7F-4931-8706-73468625993E}" type="datetime1">
              <a:rPr lang="fr-FR" smtClean="0"/>
              <a:t>02/06/2022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8AD2A0-C406-41EF-9BDA-C6C024495C66}" type="slidenum">
              <a:rPr lang="fr-FR" smtClean="0"/>
              <a:t>‹N°›</a:t>
            </a:fld>
            <a:endParaRPr lang="fr-FR"/>
          </a:p>
        </p:txBody>
      </p:sp>
    </p:spTree>
    <p:extLst>
      <p:ext uri="{BB962C8B-B14F-4D97-AF65-F5344CB8AC3E}">
        <p14:creationId xmlns:p14="http://schemas.microsoft.com/office/powerpoint/2010/main" val="3110049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54EDBFE-4CCE-48E1-BB08-77133AE47CE2}" type="datetime1">
              <a:rPr lang="fr-FR" smtClean="0"/>
              <a:t>02/06/2022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8AD2A0-C406-41EF-9BDA-C6C024495C66}" type="slidenum">
              <a:rPr lang="fr-FR" smtClean="0"/>
              <a:t>‹N°›</a:t>
            </a:fld>
            <a:endParaRPr lang="fr-FR"/>
          </a:p>
        </p:txBody>
      </p:sp>
    </p:spTree>
    <p:extLst>
      <p:ext uri="{BB962C8B-B14F-4D97-AF65-F5344CB8AC3E}">
        <p14:creationId xmlns:p14="http://schemas.microsoft.com/office/powerpoint/2010/main" val="4244347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9F2110C-BE3D-4F09-8D1A-D187D530CE84}" type="datetime1">
              <a:rPr lang="fr-FR" smtClean="0"/>
              <a:t>02/06/2022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8AD2A0-C406-41EF-9BDA-C6C024495C66}" type="slidenum">
              <a:rPr lang="fr-FR" smtClean="0"/>
              <a:t>‹N°›</a:t>
            </a:fld>
            <a:endParaRPr lang="fr-FR"/>
          </a:p>
        </p:txBody>
      </p:sp>
    </p:spTree>
    <p:extLst>
      <p:ext uri="{BB962C8B-B14F-4D97-AF65-F5344CB8AC3E}">
        <p14:creationId xmlns:p14="http://schemas.microsoft.com/office/powerpoint/2010/main" val="586536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D4E3E7F-316B-4CBC-B93A-B91EF4E63AAB}" type="datetime1">
              <a:rPr lang="fr-FR" smtClean="0"/>
              <a:t>02/06/2022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8AD2A0-C406-41EF-9BDA-C6C024495C66}" type="slidenum">
              <a:rPr lang="fr-FR" smtClean="0"/>
              <a:t>‹N°›</a:t>
            </a:fld>
            <a:endParaRPr lang="fr-FR"/>
          </a:p>
        </p:txBody>
      </p:sp>
    </p:spTree>
    <p:extLst>
      <p:ext uri="{BB962C8B-B14F-4D97-AF65-F5344CB8AC3E}">
        <p14:creationId xmlns:p14="http://schemas.microsoft.com/office/powerpoint/2010/main" val="4273220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9D855F6-BDC5-4EA8-A7FA-8B0D40DE6991}" type="datetime1">
              <a:rPr lang="fr-FR" smtClean="0"/>
              <a:t>02/06/2022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C8AD2A0-C406-41EF-9BDA-C6C024495C66}" type="slidenum">
              <a:rPr lang="fr-FR" smtClean="0"/>
              <a:t>‹N°›</a:t>
            </a:fld>
            <a:endParaRPr lang="fr-FR"/>
          </a:p>
        </p:txBody>
      </p:sp>
    </p:spTree>
    <p:extLst>
      <p:ext uri="{BB962C8B-B14F-4D97-AF65-F5344CB8AC3E}">
        <p14:creationId xmlns:p14="http://schemas.microsoft.com/office/powerpoint/2010/main" val="1590984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031DE83-750A-436F-B789-CEFDC45E917A}" type="datetime1">
              <a:rPr lang="fr-FR" smtClean="0"/>
              <a:t>02/06/2022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C8AD2A0-C406-41EF-9BDA-C6C024495C66}" type="slidenum">
              <a:rPr lang="fr-FR" smtClean="0"/>
              <a:t>‹N°›</a:t>
            </a:fld>
            <a:endParaRPr lang="fr-FR"/>
          </a:p>
        </p:txBody>
      </p:sp>
    </p:spTree>
    <p:extLst>
      <p:ext uri="{BB962C8B-B14F-4D97-AF65-F5344CB8AC3E}">
        <p14:creationId xmlns:p14="http://schemas.microsoft.com/office/powerpoint/2010/main" val="704100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31E17B-E4F0-4A60-9F26-5527083EA0AB}" type="datetime1">
              <a:rPr lang="fr-FR" smtClean="0"/>
              <a:t>02/06/2022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C8AD2A0-C406-41EF-9BDA-C6C024495C66}" type="slidenum">
              <a:rPr lang="fr-FR" smtClean="0"/>
              <a:t>‹N°›</a:t>
            </a:fld>
            <a:endParaRPr lang="fr-FR"/>
          </a:p>
        </p:txBody>
      </p:sp>
    </p:spTree>
    <p:extLst>
      <p:ext uri="{BB962C8B-B14F-4D97-AF65-F5344CB8AC3E}">
        <p14:creationId xmlns:p14="http://schemas.microsoft.com/office/powerpoint/2010/main" val="7664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r>
              <a:rPr lang="fr-FR" altLang="fr-FR">
                <a:solidFill>
                  <a:srgbClr val="000000"/>
                </a:solidFill>
              </a:rPr>
              <a:t>Mairie de Saint-Just Saint-Rambert</a:t>
            </a:r>
          </a:p>
        </p:txBody>
      </p:sp>
      <p:sp>
        <p:nvSpPr>
          <p:cNvPr id="5" name="Rectangle 3"/>
          <p:cNvSpPr>
            <a:spLocks noGrp="1" noChangeArrowheads="1"/>
          </p:cNvSpPr>
          <p:nvPr>
            <p:ph type="sldNum" sz="quarter" idx="11"/>
          </p:nvPr>
        </p:nvSpPr>
        <p:spPr>
          <a:ln/>
        </p:spPr>
        <p:txBody>
          <a:bodyPr/>
          <a:lstStyle>
            <a:lvl1pPr>
              <a:defRPr/>
            </a:lvl1pPr>
          </a:lstStyle>
          <a:p>
            <a:pPr>
              <a:defRPr/>
            </a:pPr>
            <a:fld id="{84513907-02C6-49E0-B150-A57B6FA84D9E}" type="slidenum">
              <a:rPr lang="fr-FR" altLang="fr-FR">
                <a:solidFill>
                  <a:srgbClr val="000000"/>
                </a:solidFill>
              </a:rPr>
              <a:pPr>
                <a:defRPr/>
              </a:pPr>
              <a:t>‹N°›</a:t>
            </a:fld>
            <a:endParaRPr lang="fr-FR" altLang="fr-FR">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1144762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3034DC4-7D0F-4582-B385-7B5B7725D13D}" type="datetime1">
              <a:rPr lang="fr-FR" smtClean="0"/>
              <a:t>02/06/2022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8AD2A0-C406-41EF-9BDA-C6C024495C66}" type="slidenum">
              <a:rPr lang="fr-FR" smtClean="0"/>
              <a:t>‹N°›</a:t>
            </a:fld>
            <a:endParaRPr lang="fr-FR"/>
          </a:p>
        </p:txBody>
      </p:sp>
    </p:spTree>
    <p:extLst>
      <p:ext uri="{BB962C8B-B14F-4D97-AF65-F5344CB8AC3E}">
        <p14:creationId xmlns:p14="http://schemas.microsoft.com/office/powerpoint/2010/main" val="2432155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7ABAAE8-D2CE-4207-8ACB-7DE20653E1A7}" type="datetime1">
              <a:rPr lang="fr-FR" smtClean="0"/>
              <a:t>02/06/2022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8AD2A0-C406-41EF-9BDA-C6C024495C66}" type="slidenum">
              <a:rPr lang="fr-FR" smtClean="0"/>
              <a:t>‹N°›</a:t>
            </a:fld>
            <a:endParaRPr lang="fr-FR"/>
          </a:p>
        </p:txBody>
      </p:sp>
    </p:spTree>
    <p:extLst>
      <p:ext uri="{BB962C8B-B14F-4D97-AF65-F5344CB8AC3E}">
        <p14:creationId xmlns:p14="http://schemas.microsoft.com/office/powerpoint/2010/main" val="3848803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96DA649-C394-4DF0-A30C-EFDE58E809FB}" type="datetime1">
              <a:rPr lang="fr-FR" smtClean="0"/>
              <a:t>02/06/2022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8AD2A0-C406-41EF-9BDA-C6C024495C66}" type="slidenum">
              <a:rPr lang="fr-FR" smtClean="0"/>
              <a:t>‹N°›</a:t>
            </a:fld>
            <a:endParaRPr lang="fr-FR"/>
          </a:p>
        </p:txBody>
      </p:sp>
    </p:spTree>
    <p:extLst>
      <p:ext uri="{BB962C8B-B14F-4D97-AF65-F5344CB8AC3E}">
        <p14:creationId xmlns:p14="http://schemas.microsoft.com/office/powerpoint/2010/main" val="3126538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65EA79-C686-44FC-84B5-7E10C9B54782}" type="datetime1">
              <a:rPr lang="fr-FR" smtClean="0"/>
              <a:t>02/06/2022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8AD2A0-C406-41EF-9BDA-C6C024495C66}" type="slidenum">
              <a:rPr lang="fr-FR" smtClean="0"/>
              <a:t>‹N°›</a:t>
            </a:fld>
            <a:endParaRPr lang="fr-FR"/>
          </a:p>
        </p:txBody>
      </p:sp>
    </p:spTree>
    <p:extLst>
      <p:ext uri="{BB962C8B-B14F-4D97-AF65-F5344CB8AC3E}">
        <p14:creationId xmlns:p14="http://schemas.microsoft.com/office/powerpoint/2010/main" val="95024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981200"/>
            <a:ext cx="4038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4038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
          <p:cNvSpPr>
            <a:spLocks noGrp="1" noChangeArrowheads="1"/>
          </p:cNvSpPr>
          <p:nvPr>
            <p:ph type="ftr" sz="quarter" idx="10"/>
          </p:nvPr>
        </p:nvSpPr>
        <p:spPr>
          <a:ln/>
        </p:spPr>
        <p:txBody>
          <a:bodyPr/>
          <a:lstStyle>
            <a:lvl1pPr>
              <a:defRPr/>
            </a:lvl1pPr>
          </a:lstStyle>
          <a:p>
            <a:pPr>
              <a:defRPr/>
            </a:pPr>
            <a:r>
              <a:rPr lang="fr-FR" altLang="fr-FR">
                <a:solidFill>
                  <a:srgbClr val="000000"/>
                </a:solidFill>
              </a:rPr>
              <a:t>Mairie de Saint-Just Saint-Rambert</a:t>
            </a:r>
          </a:p>
        </p:txBody>
      </p:sp>
      <p:sp>
        <p:nvSpPr>
          <p:cNvPr id="6" name="Rectangle 3"/>
          <p:cNvSpPr>
            <a:spLocks noGrp="1" noChangeArrowheads="1"/>
          </p:cNvSpPr>
          <p:nvPr>
            <p:ph type="sldNum" sz="quarter" idx="11"/>
          </p:nvPr>
        </p:nvSpPr>
        <p:spPr>
          <a:ln/>
        </p:spPr>
        <p:txBody>
          <a:bodyPr/>
          <a:lstStyle>
            <a:lvl1pPr>
              <a:defRPr/>
            </a:lvl1pPr>
          </a:lstStyle>
          <a:p>
            <a:pPr>
              <a:defRPr/>
            </a:pPr>
            <a:fld id="{67EAE541-8375-498C-B4B9-ECF4E4A6E48E}" type="slidenum">
              <a:rPr lang="fr-FR" altLang="fr-FR">
                <a:solidFill>
                  <a:srgbClr val="000000"/>
                </a:solidFill>
              </a:rPr>
              <a:pPr>
                <a:defRPr/>
              </a:pPr>
              <a:t>‹N°›</a:t>
            </a:fld>
            <a:endParaRPr lang="fr-FR" altLang="fr-FR">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363519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2"/>
          <p:cNvSpPr>
            <a:spLocks noGrp="1" noChangeArrowheads="1"/>
          </p:cNvSpPr>
          <p:nvPr>
            <p:ph type="ftr" sz="quarter" idx="10"/>
          </p:nvPr>
        </p:nvSpPr>
        <p:spPr>
          <a:ln/>
        </p:spPr>
        <p:txBody>
          <a:bodyPr/>
          <a:lstStyle>
            <a:lvl1pPr>
              <a:defRPr/>
            </a:lvl1pPr>
          </a:lstStyle>
          <a:p>
            <a:pPr>
              <a:defRPr/>
            </a:pPr>
            <a:r>
              <a:rPr lang="fr-FR" altLang="fr-FR">
                <a:solidFill>
                  <a:srgbClr val="000000"/>
                </a:solidFill>
              </a:rPr>
              <a:t>Mairie de Saint-Just Saint-Rambert</a:t>
            </a:r>
          </a:p>
        </p:txBody>
      </p:sp>
      <p:sp>
        <p:nvSpPr>
          <p:cNvPr id="8" name="Rectangle 3"/>
          <p:cNvSpPr>
            <a:spLocks noGrp="1" noChangeArrowheads="1"/>
          </p:cNvSpPr>
          <p:nvPr>
            <p:ph type="sldNum" sz="quarter" idx="11"/>
          </p:nvPr>
        </p:nvSpPr>
        <p:spPr>
          <a:ln/>
        </p:spPr>
        <p:txBody>
          <a:bodyPr/>
          <a:lstStyle>
            <a:lvl1pPr>
              <a:defRPr/>
            </a:lvl1pPr>
          </a:lstStyle>
          <a:p>
            <a:pPr>
              <a:defRPr/>
            </a:pPr>
            <a:fld id="{70014A7E-8FE9-4111-994A-7C75D276FC2F}" type="slidenum">
              <a:rPr lang="fr-FR" altLang="fr-FR">
                <a:solidFill>
                  <a:srgbClr val="000000"/>
                </a:solidFill>
              </a:rPr>
              <a:pPr>
                <a:defRPr/>
              </a:pPr>
              <a:t>‹N°›</a:t>
            </a:fld>
            <a:endParaRPr lang="fr-FR" altLang="fr-FR">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240840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2"/>
          <p:cNvSpPr>
            <a:spLocks noGrp="1" noChangeArrowheads="1"/>
          </p:cNvSpPr>
          <p:nvPr>
            <p:ph type="ftr" sz="quarter" idx="10"/>
          </p:nvPr>
        </p:nvSpPr>
        <p:spPr>
          <a:ln/>
        </p:spPr>
        <p:txBody>
          <a:bodyPr/>
          <a:lstStyle>
            <a:lvl1pPr>
              <a:defRPr/>
            </a:lvl1pPr>
          </a:lstStyle>
          <a:p>
            <a:pPr>
              <a:defRPr/>
            </a:pPr>
            <a:r>
              <a:rPr lang="fr-FR" altLang="fr-FR">
                <a:solidFill>
                  <a:srgbClr val="000000"/>
                </a:solidFill>
              </a:rPr>
              <a:t>Mairie de Saint-Just Saint-Rambert</a:t>
            </a:r>
          </a:p>
        </p:txBody>
      </p:sp>
      <p:sp>
        <p:nvSpPr>
          <p:cNvPr id="4" name="Rectangle 3"/>
          <p:cNvSpPr>
            <a:spLocks noGrp="1" noChangeArrowheads="1"/>
          </p:cNvSpPr>
          <p:nvPr>
            <p:ph type="sldNum" sz="quarter" idx="11"/>
          </p:nvPr>
        </p:nvSpPr>
        <p:spPr>
          <a:ln/>
        </p:spPr>
        <p:txBody>
          <a:bodyPr/>
          <a:lstStyle>
            <a:lvl1pPr>
              <a:defRPr/>
            </a:lvl1pPr>
          </a:lstStyle>
          <a:p>
            <a:pPr>
              <a:defRPr/>
            </a:pPr>
            <a:fld id="{71C91A28-832D-4792-8A6A-265DDD06FE9A}" type="slidenum">
              <a:rPr lang="fr-FR" altLang="fr-FR">
                <a:solidFill>
                  <a:srgbClr val="000000"/>
                </a:solidFill>
              </a:rPr>
              <a:pPr>
                <a:defRPr/>
              </a:pPr>
              <a:t>‹N°›</a:t>
            </a:fld>
            <a:endParaRPr lang="fr-FR" altLang="fr-FR">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93771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fr-FR" altLang="fr-FR">
                <a:solidFill>
                  <a:srgbClr val="000000"/>
                </a:solidFill>
              </a:rPr>
              <a:t>Mairie de Saint-Just Saint-Rambert</a:t>
            </a:r>
          </a:p>
        </p:txBody>
      </p:sp>
      <p:sp>
        <p:nvSpPr>
          <p:cNvPr id="3" name="Rectangle 3"/>
          <p:cNvSpPr>
            <a:spLocks noGrp="1" noChangeArrowheads="1"/>
          </p:cNvSpPr>
          <p:nvPr>
            <p:ph type="sldNum" sz="quarter" idx="11"/>
          </p:nvPr>
        </p:nvSpPr>
        <p:spPr>
          <a:ln/>
        </p:spPr>
        <p:txBody>
          <a:bodyPr/>
          <a:lstStyle>
            <a:lvl1pPr>
              <a:defRPr/>
            </a:lvl1pPr>
          </a:lstStyle>
          <a:p>
            <a:pPr>
              <a:defRPr/>
            </a:pPr>
            <a:fld id="{8A9C9DD1-E652-440F-8E82-5D4C247F29C6}" type="slidenum">
              <a:rPr lang="fr-FR" altLang="fr-FR">
                <a:solidFill>
                  <a:srgbClr val="000000"/>
                </a:solidFill>
              </a:rPr>
              <a:pPr>
                <a:defRPr/>
              </a:pPr>
              <a:t>‹N°›</a:t>
            </a:fld>
            <a:endParaRPr lang="fr-FR" altLang="fr-FR">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86664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r>
              <a:rPr lang="fr-FR" altLang="fr-FR">
                <a:solidFill>
                  <a:srgbClr val="000000"/>
                </a:solidFill>
              </a:rPr>
              <a:t>Mairie de Saint-Just Saint-Rambert</a:t>
            </a:r>
          </a:p>
        </p:txBody>
      </p:sp>
      <p:sp>
        <p:nvSpPr>
          <p:cNvPr id="6" name="Rectangle 3"/>
          <p:cNvSpPr>
            <a:spLocks noGrp="1" noChangeArrowheads="1"/>
          </p:cNvSpPr>
          <p:nvPr>
            <p:ph type="sldNum" sz="quarter" idx="11"/>
          </p:nvPr>
        </p:nvSpPr>
        <p:spPr>
          <a:ln/>
        </p:spPr>
        <p:txBody>
          <a:bodyPr/>
          <a:lstStyle>
            <a:lvl1pPr>
              <a:defRPr/>
            </a:lvl1pPr>
          </a:lstStyle>
          <a:p>
            <a:pPr>
              <a:defRPr/>
            </a:pPr>
            <a:fld id="{D3E93A17-53AC-44A5-98E3-B6FD362579D7}" type="slidenum">
              <a:rPr lang="fr-FR" altLang="fr-FR">
                <a:solidFill>
                  <a:srgbClr val="000000"/>
                </a:solidFill>
              </a:rPr>
              <a:pPr>
                <a:defRPr/>
              </a:pPr>
              <a:t>‹N°›</a:t>
            </a:fld>
            <a:endParaRPr lang="fr-FR" altLang="fr-FR">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169023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r>
              <a:rPr lang="fr-FR" altLang="fr-FR">
                <a:solidFill>
                  <a:srgbClr val="000000"/>
                </a:solidFill>
              </a:rPr>
              <a:t>Mairie de Saint-Just Saint-Rambert</a:t>
            </a:r>
          </a:p>
        </p:txBody>
      </p:sp>
      <p:sp>
        <p:nvSpPr>
          <p:cNvPr id="6" name="Rectangle 3"/>
          <p:cNvSpPr>
            <a:spLocks noGrp="1" noChangeArrowheads="1"/>
          </p:cNvSpPr>
          <p:nvPr>
            <p:ph type="sldNum" sz="quarter" idx="11"/>
          </p:nvPr>
        </p:nvSpPr>
        <p:spPr>
          <a:ln/>
        </p:spPr>
        <p:txBody>
          <a:bodyPr/>
          <a:lstStyle>
            <a:lvl1pPr>
              <a:defRPr/>
            </a:lvl1pPr>
          </a:lstStyle>
          <a:p>
            <a:pPr>
              <a:defRPr/>
            </a:pPr>
            <a:fld id="{6D1574DB-7825-44B0-AF5F-24C052F16C3D}" type="slidenum">
              <a:rPr lang="fr-FR" altLang="fr-FR">
                <a:solidFill>
                  <a:srgbClr val="000000"/>
                </a:solidFill>
              </a:rPr>
              <a:pPr>
                <a:defRPr/>
              </a:pPr>
              <a:t>‹N°›</a:t>
            </a:fld>
            <a:endParaRPr lang="fr-FR" altLang="fr-FR">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265007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defTabSz="914400">
              <a:defRPr/>
            </a:pPr>
            <a:r>
              <a:rPr lang="fr-FR" altLang="fr-FR">
                <a:solidFill>
                  <a:srgbClr val="000000"/>
                </a:solidFill>
                <a:latin typeface="Arial Narrow" panose="020B0606020202030204" pitchFamily="34" charset="0"/>
                <a:ea typeface="+mn-ea"/>
                <a:cs typeface="+mn-cs"/>
              </a:rPr>
              <a:t>Mairie de Saint-Just Saint-Rambert</a:t>
            </a:r>
          </a:p>
        </p:txBody>
      </p:sp>
      <p:sp>
        <p:nvSpPr>
          <p:cNvPr id="4198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defTabSz="914400">
              <a:defRPr/>
            </a:pPr>
            <a:fld id="{6EAE9A47-7AD0-4FC8-8D6E-82B89E0FD5E0}" type="slidenum">
              <a:rPr lang="fr-FR" altLang="fr-FR">
                <a:solidFill>
                  <a:srgbClr val="000000"/>
                </a:solidFill>
                <a:ea typeface="+mn-ea"/>
                <a:cs typeface="+mn-cs"/>
              </a:rPr>
              <a:pPr defTabSz="914400">
                <a:defRPr/>
              </a:pPr>
              <a:t>‹N°›</a:t>
            </a:fld>
            <a:endParaRPr lang="fr-FR" altLang="fr-FR">
              <a:solidFill>
                <a:srgbClr val="000000"/>
              </a:solidFill>
              <a:ea typeface="+mn-ea"/>
              <a:cs typeface="+mn-cs"/>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defTabSz="914400">
                <a:defRPr/>
              </a:pPr>
              <a:endParaRPr lang="fr-FR" altLang="fr-FR" sz="2400">
                <a:solidFill>
                  <a:srgbClr val="000000"/>
                </a:solidFill>
                <a:latin typeface="Times New Roman" panose="02020603050405020304" pitchFamily="18" charset="0"/>
                <a:ea typeface="+mn-ea"/>
                <a:cs typeface="+mn-cs"/>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sz="2400">
                <a:solidFill>
                  <a:srgbClr val="000000"/>
                </a:solidFill>
                <a:latin typeface="Times New Roman" panose="02020603050405020304" pitchFamily="18" charset="0"/>
                <a:ea typeface="+mn-ea"/>
                <a:cs typeface="+mn-cs"/>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a:solidFill>
                  <a:srgbClr val="0D0163"/>
                </a:solidFill>
                <a:ea typeface="+mn-ea"/>
                <a:cs typeface="+mn-cs"/>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a:solidFill>
                  <a:srgbClr val="0D0163"/>
                </a:solidFill>
                <a:ea typeface="+mn-ea"/>
                <a:cs typeface="+mn-cs"/>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a:solidFill>
                  <a:srgbClr val="357ECF"/>
                </a:solidFill>
                <a:ea typeface="+mn-ea"/>
                <a:cs typeface="+mn-cs"/>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a:solidFill>
                  <a:srgbClr val="0D0163"/>
                </a:solidFill>
                <a:ea typeface="+mn-ea"/>
                <a:cs typeface="+mn-cs"/>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sz="2400">
                <a:solidFill>
                  <a:srgbClr val="000000"/>
                </a:solidFill>
                <a:latin typeface="Times New Roman" panose="02020603050405020304" pitchFamily="18" charset="0"/>
                <a:ea typeface="+mn-ea"/>
                <a:cs typeface="+mn-cs"/>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a:solidFill>
                  <a:srgbClr val="357ECF"/>
                </a:solidFill>
                <a:ea typeface="+mn-ea"/>
                <a:cs typeface="+mn-cs"/>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defTabSz="914400">
                <a:defRPr/>
              </a:pPr>
              <a:endParaRPr lang="fr-FR" altLang="fr-FR">
                <a:solidFill>
                  <a:srgbClr val="357ECF"/>
                </a:solidFill>
                <a:ea typeface="+mn-ea"/>
                <a:cs typeface="+mn-cs"/>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200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defTabSz="914400">
              <a:defRPr/>
            </a:pPr>
            <a:endParaRPr lang="fr-FR" altLang="fr-FR">
              <a:solidFill>
                <a:srgbClr val="000000"/>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219925356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Narrow" panose="020B0606020202030204" pitchFamily="34" charset="0"/>
        </a:defRPr>
      </a:lvl2pPr>
      <a:lvl3pPr algn="l" rtl="0" eaLnBrk="0" fontAlgn="base" hangingPunct="0">
        <a:spcBef>
          <a:spcPct val="0"/>
        </a:spcBef>
        <a:spcAft>
          <a:spcPct val="0"/>
        </a:spcAft>
        <a:defRPr sz="4400">
          <a:solidFill>
            <a:schemeClr val="tx1"/>
          </a:solidFill>
          <a:latin typeface="Arial Narrow" panose="020B0606020202030204" pitchFamily="34" charset="0"/>
        </a:defRPr>
      </a:lvl3pPr>
      <a:lvl4pPr algn="l" rtl="0" eaLnBrk="0" fontAlgn="base" hangingPunct="0">
        <a:spcBef>
          <a:spcPct val="0"/>
        </a:spcBef>
        <a:spcAft>
          <a:spcPct val="0"/>
        </a:spcAft>
        <a:defRPr sz="4400">
          <a:solidFill>
            <a:schemeClr val="tx1"/>
          </a:solidFill>
          <a:latin typeface="Arial Narrow" panose="020B0606020202030204" pitchFamily="34" charset="0"/>
        </a:defRPr>
      </a:lvl4pPr>
      <a:lvl5pPr algn="l" rtl="0" eaLnBrk="0" fontAlgn="base" hangingPunct="0">
        <a:spcBef>
          <a:spcPct val="0"/>
        </a:spcBef>
        <a:spcAft>
          <a:spcPct val="0"/>
        </a:spcAft>
        <a:defRPr sz="4400">
          <a:solidFill>
            <a:schemeClr val="tx1"/>
          </a:solidFill>
          <a:latin typeface="Arial Narrow" panose="020B0606020202030204" pitchFamily="34" charset="0"/>
        </a:defRPr>
      </a:lvl5pPr>
      <a:lvl6pPr marL="457200" algn="l" rtl="0" fontAlgn="base">
        <a:spcBef>
          <a:spcPct val="0"/>
        </a:spcBef>
        <a:spcAft>
          <a:spcPct val="0"/>
        </a:spcAft>
        <a:defRPr sz="4400">
          <a:solidFill>
            <a:schemeClr val="tx1"/>
          </a:solidFill>
          <a:latin typeface="Arial Narrow" panose="020B0606020202030204" pitchFamily="34" charset="0"/>
        </a:defRPr>
      </a:lvl6pPr>
      <a:lvl7pPr marL="914400" algn="l" rtl="0" fontAlgn="base">
        <a:spcBef>
          <a:spcPct val="0"/>
        </a:spcBef>
        <a:spcAft>
          <a:spcPct val="0"/>
        </a:spcAft>
        <a:defRPr sz="4400">
          <a:solidFill>
            <a:schemeClr val="tx1"/>
          </a:solidFill>
          <a:latin typeface="Arial Narrow" panose="020B0606020202030204" pitchFamily="34" charset="0"/>
        </a:defRPr>
      </a:lvl7pPr>
      <a:lvl8pPr marL="1371600" algn="l" rtl="0" fontAlgn="base">
        <a:spcBef>
          <a:spcPct val="0"/>
        </a:spcBef>
        <a:spcAft>
          <a:spcPct val="0"/>
        </a:spcAft>
        <a:defRPr sz="4400">
          <a:solidFill>
            <a:schemeClr val="tx1"/>
          </a:solidFill>
          <a:latin typeface="Arial Narrow" panose="020B0606020202030204" pitchFamily="34" charset="0"/>
        </a:defRPr>
      </a:lvl8pPr>
      <a:lvl9pPr marL="1828800" algn="l" rtl="0" fontAlgn="base">
        <a:spcBef>
          <a:spcPct val="0"/>
        </a:spcBef>
        <a:spcAft>
          <a:spcPct val="0"/>
        </a:spcAft>
        <a:defRPr sz="4400">
          <a:solidFill>
            <a:schemeClr val="tx1"/>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23BF13B1-C739-466F-8F59-E8764817F044}" type="datetime1">
              <a:rPr lang="fr-FR" smtClean="0">
                <a:solidFill>
                  <a:prstClr val="black">
                    <a:tint val="75000"/>
                  </a:prstClr>
                </a:solidFill>
                <a:latin typeface="Calibri" panose="020F0502020204030204"/>
                <a:ea typeface="+mn-ea"/>
                <a:cs typeface="+mn-cs"/>
              </a:rPr>
              <a:pPr defTabSz="685800" fontAlgn="auto">
                <a:spcBef>
                  <a:spcPts val="0"/>
                </a:spcBef>
                <a:spcAft>
                  <a:spcPts val="0"/>
                </a:spcAft>
              </a:pPr>
              <a:t>02/06/2022</a:t>
            </a:fld>
            <a:endParaRPr lang="fr-FR">
              <a:solidFill>
                <a:prstClr val="black">
                  <a:tint val="75000"/>
                </a:prstClr>
              </a:solidFill>
              <a:latin typeface="Calibri" panose="020F0502020204030204"/>
              <a:ea typeface="+mn-ea"/>
              <a:cs typeface="+mn-cs"/>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fr-FR">
              <a:solidFill>
                <a:prstClr val="black">
                  <a:tint val="75000"/>
                </a:prstClr>
              </a:solidFill>
              <a:latin typeface="Calibri" panose="020F0502020204030204"/>
              <a:ea typeface="+mn-ea"/>
              <a:cs typeface="+mn-cs"/>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DC8AD2A0-C406-41EF-9BDA-C6C024495C66}" type="slidenum">
              <a:rPr lang="fr-FR" smtClean="0">
                <a:solidFill>
                  <a:prstClr val="black">
                    <a:tint val="75000"/>
                  </a:prstClr>
                </a:solidFill>
                <a:latin typeface="Calibri" panose="020F0502020204030204"/>
                <a:ea typeface="+mn-ea"/>
                <a:cs typeface="+mn-cs"/>
              </a:rPr>
              <a:pPr defTabSz="685800" fontAlgn="auto">
                <a:spcBef>
                  <a:spcPts val="0"/>
                </a:spcBef>
                <a:spcAft>
                  <a:spcPts val="0"/>
                </a:spcAft>
              </a:pPr>
              <a:t>‹N°›</a:t>
            </a:fld>
            <a:endParaRPr lang="fr-FR">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45251172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BF13B1-C739-466F-8F59-E8764817F044}" type="datetime1">
              <a:rPr lang="fr-FR" smtClean="0"/>
              <a:t>02/06/2022</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8AD2A0-C406-41EF-9BDA-C6C024495C66}" type="slidenum">
              <a:rPr lang="fr-FR" smtClean="0"/>
              <a:t>‹N°›</a:t>
            </a:fld>
            <a:endParaRPr lang="fr-FR"/>
          </a:p>
        </p:txBody>
      </p:sp>
    </p:spTree>
    <p:extLst>
      <p:ext uri="{BB962C8B-B14F-4D97-AF65-F5344CB8AC3E}">
        <p14:creationId xmlns:p14="http://schemas.microsoft.com/office/powerpoint/2010/main" val="25518219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s://freesvg.org/money-saving"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package" Target="../embeddings/Microsoft_Excel_Worksheet2.xls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4.e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5.emf"/></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6.emf"/><Relationship Id="rId4" Type="http://schemas.openxmlformats.org/officeDocument/2006/relationships/oleObject" Target="../embeddings/oleObject8.bin"/></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9.emf"/><Relationship Id="rId4" Type="http://schemas.openxmlformats.org/officeDocument/2006/relationships/oleObject" Target="../embeddings/oleObject9.bin"/></Relationships>
</file>

<file path=ppt/slides/_rels/slide56.xml.rels><?xml version="1.0" encoding="UTF-8" standalone="yes"?>
<Relationships xmlns="http://schemas.openxmlformats.org/package/2006/relationships"><Relationship Id="rId3" Type="http://schemas.openxmlformats.org/officeDocument/2006/relationships/hyperlink" Target="https://pixabay.com/de/euro-zeichen-3d-symbol-europa-1020317/" TargetMode="Externa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1.emf"/><Relationship Id="rId4" Type="http://schemas.openxmlformats.org/officeDocument/2006/relationships/oleObject" Target="../embeddings/oleObject10.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3.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4.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5.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36.emf"/></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1129"/>
        </a:solidFill>
        <a:effectLst/>
      </p:bgPr>
    </p:bg>
    <p:spTree>
      <p:nvGrpSpPr>
        <p:cNvPr id="1" name=""/>
        <p:cNvGrpSpPr/>
        <p:nvPr/>
      </p:nvGrpSpPr>
      <p:grpSpPr>
        <a:xfrm>
          <a:off x="0" y="0"/>
          <a:ext cx="0" cy="0"/>
          <a:chOff x="0" y="0"/>
          <a:chExt cx="0" cy="0"/>
        </a:xfrm>
      </p:grpSpPr>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264" t="35621" r="-264" b="8404"/>
          <a:stretch/>
        </p:blipFill>
        <p:spPr>
          <a:xfrm>
            <a:off x="0" y="1268730"/>
            <a:ext cx="9144000" cy="3602254"/>
          </a:xfrm>
          <a:prstGeom prst="rect">
            <a:avLst/>
          </a:prstGeom>
        </p:spPr>
      </p:pic>
      <p:sp>
        <p:nvSpPr>
          <p:cNvPr id="3" name="Espace réservé du numéro de diapositive 2"/>
          <p:cNvSpPr>
            <a:spLocks noGrp="1"/>
          </p:cNvSpPr>
          <p:nvPr>
            <p:ph type="sldNum" sz="quarter" idx="12"/>
          </p:nvPr>
        </p:nvSpPr>
        <p:spPr/>
        <p:txBody>
          <a:bodyPr/>
          <a:lstStyle/>
          <a:p>
            <a:fld id="{DC8AD2A0-C406-41EF-9BDA-C6C024495C66}" type="slidenum">
              <a:rPr lang="fr-FR" smtClean="0">
                <a:solidFill>
                  <a:prstClr val="black">
                    <a:tint val="75000"/>
                  </a:prstClr>
                </a:solidFill>
              </a:rPr>
              <a:pPr/>
              <a:t>1</a:t>
            </a:fld>
            <a:endParaRPr lang="fr-FR" dirty="0">
              <a:solidFill>
                <a:prstClr val="black">
                  <a:tint val="75000"/>
                </a:prstClr>
              </a:solidFill>
            </a:endParaRPr>
          </a:p>
        </p:txBody>
      </p:sp>
      <p:sp>
        <p:nvSpPr>
          <p:cNvPr id="6" name="Rectangle 5"/>
          <p:cNvSpPr/>
          <p:nvPr/>
        </p:nvSpPr>
        <p:spPr>
          <a:xfrm>
            <a:off x="552608" y="733668"/>
            <a:ext cx="2116108" cy="127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a:solidFill>
                <a:prstClr val="white"/>
              </a:solidFill>
            </a:endParaRPr>
          </a:p>
        </p:txBody>
      </p:sp>
      <p:sp>
        <p:nvSpPr>
          <p:cNvPr id="7" name="Titre 1"/>
          <p:cNvSpPr txBox="1">
            <a:spLocks/>
          </p:cNvSpPr>
          <p:nvPr/>
        </p:nvSpPr>
        <p:spPr>
          <a:xfrm>
            <a:off x="467544" y="5240219"/>
            <a:ext cx="8489623" cy="994172"/>
          </a:xfrm>
          <a:prstGeom prst="rect">
            <a:avLst/>
          </a:prstGeom>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fr-FR" sz="4275" dirty="0">
                <a:solidFill>
                  <a:prstClr val="white"/>
                </a:solidFill>
                <a:latin typeface="Roboto" pitchFamily="2" charset="0"/>
                <a:ea typeface="Roboto" pitchFamily="2" charset="0"/>
              </a:rPr>
              <a:t>RAPPORT SUR LES ORIENTATIONS BUDGETAIRES 2022</a:t>
            </a:r>
            <a:endParaRPr lang="fr-FR" sz="3600" dirty="0">
              <a:solidFill>
                <a:prstClr val="white"/>
              </a:solidFill>
              <a:latin typeface="Roboto" pitchFamily="2" charset="0"/>
              <a:ea typeface="Roboto" pitchFamily="2" charset="0"/>
            </a:endParaRPr>
          </a:p>
        </p:txBody>
      </p:sp>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t="19606" b="15830"/>
          <a:stretch/>
        </p:blipFill>
        <p:spPr>
          <a:xfrm>
            <a:off x="858265" y="899495"/>
            <a:ext cx="1504792" cy="971550"/>
          </a:xfrm>
          <a:prstGeom prst="rect">
            <a:avLst/>
          </a:prstGeom>
        </p:spPr>
      </p:pic>
    </p:spTree>
    <p:extLst>
      <p:ext uri="{BB962C8B-B14F-4D97-AF65-F5344CB8AC3E}">
        <p14:creationId xmlns:p14="http://schemas.microsoft.com/office/powerpoint/2010/main" val="149816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11"/>
          </p:nvPr>
        </p:nvSpPr>
        <p:spPr>
          <a:xfrm>
            <a:off x="8676456" y="6624737"/>
            <a:ext cx="467544" cy="260647"/>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fld id="{E15F1164-EE3F-49CC-BB06-B1219017A11B}" type="slidenum">
              <a:rPr lang="fr-FR" altLang="fr-FR" sz="1200" b="1"/>
              <a:pPr algn="ctr" eaLnBrk="1" hangingPunct="1"/>
              <a:t>10</a:t>
            </a:fld>
            <a:endParaRPr lang="fr-FR" altLang="fr-FR" sz="1200" b="1" dirty="0"/>
          </a:p>
        </p:txBody>
      </p:sp>
      <p:sp>
        <p:nvSpPr>
          <p:cNvPr id="48132" name="Text Box 5"/>
          <p:cNvSpPr txBox="1">
            <a:spLocks noChangeArrowheads="1"/>
          </p:cNvSpPr>
          <p:nvPr/>
        </p:nvSpPr>
        <p:spPr bwMode="auto">
          <a:xfrm>
            <a:off x="251520" y="530384"/>
            <a:ext cx="87849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914400" eaLnBrk="1" hangingPunct="1">
              <a:buFontTx/>
              <a:buChar char="•"/>
            </a:pPr>
            <a:endParaRPr lang="fr-FR" altLang="fr-FR" sz="2200" dirty="0">
              <a:solidFill>
                <a:schemeClr val="tx1"/>
              </a:solidFill>
              <a:latin typeface="+mj-lt"/>
            </a:endParaRPr>
          </a:p>
          <a:p>
            <a:pPr defTabSz="914400" eaLnBrk="1" hangingPunct="1"/>
            <a:r>
              <a:rPr lang="fr-FR" altLang="fr-FR" sz="2200" dirty="0">
                <a:solidFill>
                  <a:schemeClr val="tx1"/>
                </a:solidFill>
                <a:latin typeface="+mj-lt"/>
              </a:rPr>
              <a:t>						</a:t>
            </a:r>
            <a:endParaRPr lang="fr-FR" altLang="fr-FR" sz="2200" dirty="0">
              <a:solidFill>
                <a:schemeClr val="tx1"/>
              </a:solidFill>
              <a:latin typeface="Calibri" panose="020F0502020204030204" pitchFamily="34" charset="0"/>
            </a:endParaRPr>
          </a:p>
        </p:txBody>
      </p:sp>
      <p:sp>
        <p:nvSpPr>
          <p:cNvPr id="7" name="Text Box 5"/>
          <p:cNvSpPr txBox="1">
            <a:spLocks noChangeArrowheads="1"/>
          </p:cNvSpPr>
          <p:nvPr/>
        </p:nvSpPr>
        <p:spPr bwMode="auto">
          <a:xfrm>
            <a:off x="2521182" y="692696"/>
            <a:ext cx="6622818" cy="19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914400" eaLnBrk="1" hangingPunct="1">
              <a:lnSpc>
                <a:spcPts val="2875"/>
              </a:lnSpc>
              <a:buClr>
                <a:schemeClr val="tx2"/>
              </a:buClr>
            </a:pPr>
            <a:r>
              <a:rPr lang="fr-FR" altLang="fr-FR" sz="2800" b="1" u="sng" dirty="0">
                <a:solidFill>
                  <a:schemeClr val="accent6">
                    <a:lumMod val="75000"/>
                  </a:schemeClr>
                </a:solidFill>
                <a:latin typeface="+mj-lt"/>
              </a:rPr>
              <a:t>Accueil du soir assuré par la MJC</a:t>
            </a:r>
            <a:endParaRPr lang="fr-FR" altLang="fr-FR" sz="2800" b="1" dirty="0">
              <a:solidFill>
                <a:schemeClr val="accent6">
                  <a:lumMod val="75000"/>
                </a:schemeClr>
              </a:solidFill>
              <a:latin typeface="+mj-lt"/>
            </a:endParaRPr>
          </a:p>
          <a:p>
            <a:pPr defTabSz="914400" eaLnBrk="1" hangingPunct="1">
              <a:lnSpc>
                <a:spcPts val="2875"/>
              </a:lnSpc>
              <a:buClr>
                <a:schemeClr val="tx2"/>
              </a:buClr>
            </a:pPr>
            <a:endParaRPr lang="fr-FR" altLang="fr-FR" sz="2800" dirty="0">
              <a:solidFill>
                <a:schemeClr val="bg2">
                  <a:lumMod val="50000"/>
                </a:schemeClr>
              </a:solidFill>
              <a:latin typeface="Franklin Gothic Medium" panose="020B0603020102020204" pitchFamily="34" charset="0"/>
            </a:endParaRPr>
          </a:p>
          <a:p>
            <a:pPr defTabSz="914400" eaLnBrk="1" hangingPunct="1">
              <a:lnSpc>
                <a:spcPts val="2875"/>
              </a:lnSpc>
              <a:buClr>
                <a:schemeClr val="tx2"/>
              </a:buClr>
            </a:pPr>
            <a:endParaRPr lang="fr-FR" altLang="fr-FR" sz="2800" dirty="0">
              <a:solidFill>
                <a:schemeClr val="bg2">
                  <a:lumMod val="50000"/>
                </a:schemeClr>
              </a:solidFill>
              <a:latin typeface="Franklin Gothic Medium" panose="020B0603020102020204" pitchFamily="34" charset="0"/>
            </a:endParaRPr>
          </a:p>
          <a:p>
            <a:pPr defTabSz="914400" eaLnBrk="1" hangingPunct="1">
              <a:lnSpc>
                <a:spcPts val="2875"/>
              </a:lnSpc>
              <a:buClr>
                <a:schemeClr val="tx2"/>
              </a:buClr>
            </a:pPr>
            <a:endParaRPr lang="fr-FR" altLang="fr-FR" sz="2800" dirty="0">
              <a:solidFill>
                <a:schemeClr val="bg2">
                  <a:lumMod val="50000"/>
                </a:schemeClr>
              </a:solidFill>
              <a:latin typeface="Franklin Gothic Medium" panose="020B0603020102020204" pitchFamily="34" charset="0"/>
            </a:endParaRPr>
          </a:p>
          <a:p>
            <a:pPr defTabSz="914400" eaLnBrk="1" hangingPunct="1">
              <a:lnSpc>
                <a:spcPts val="2875"/>
              </a:lnSpc>
              <a:buClr>
                <a:schemeClr val="tx2"/>
              </a:buClr>
            </a:pPr>
            <a:endParaRPr lang="fr-FR" altLang="fr-FR" sz="2200" dirty="0">
              <a:solidFill>
                <a:schemeClr val="tx1"/>
              </a:solidFill>
              <a:latin typeface="Calibri" panose="020F0502020204030204" pitchFamily="34" charset="0"/>
            </a:endParaRP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1" t="10448" r="1296" b="-1"/>
          <a:stretch/>
        </p:blipFill>
        <p:spPr>
          <a:xfrm>
            <a:off x="179512" y="1196752"/>
            <a:ext cx="1734393" cy="2185661"/>
          </a:xfrm>
          <a:prstGeom prst="ellipse">
            <a:avLst/>
          </a:prstGeom>
          <a:ln w="15875">
            <a:solidFill>
              <a:schemeClr val="accent6">
                <a:lumMod val="75000"/>
              </a:schemeClr>
            </a:solidFill>
          </a:ln>
        </p:spPr>
      </p:pic>
      <p:graphicFrame>
        <p:nvGraphicFramePr>
          <p:cNvPr id="4" name="Tableau 3"/>
          <p:cNvGraphicFramePr>
            <a:graphicFrameLocks noGrp="1"/>
          </p:cNvGraphicFramePr>
          <p:nvPr>
            <p:extLst>
              <p:ext uri="{D42A27DB-BD31-4B8C-83A1-F6EECF244321}">
                <p14:modId xmlns:p14="http://schemas.microsoft.com/office/powerpoint/2010/main" val="996494541"/>
              </p:ext>
            </p:extLst>
          </p:nvPr>
        </p:nvGraphicFramePr>
        <p:xfrm>
          <a:off x="2267744" y="2060848"/>
          <a:ext cx="6096000" cy="2301240"/>
        </p:xfrm>
        <a:graphic>
          <a:graphicData uri="http://schemas.openxmlformats.org/drawingml/2006/table">
            <a:tbl>
              <a:tblPr firstRow="1" bandRow="1">
                <a:tableStyleId>{93296810-A885-4BE3-A3E7-6D5BEEA58F35}</a:tableStyleId>
              </a:tblPr>
              <a:tblGrid>
                <a:gridCol w="1008112">
                  <a:extLst>
                    <a:ext uri="{9D8B030D-6E8A-4147-A177-3AD203B41FA5}">
                      <a16:colId xmlns:a16="http://schemas.microsoft.com/office/drawing/2014/main" val="20000"/>
                    </a:ext>
                  </a:extLst>
                </a:gridCol>
                <a:gridCol w="3055888">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endParaRPr lang="fr-FR" dirty="0">
                        <a:latin typeface="Arial" panose="020B0604020202020204" pitchFamily="34" charset="0"/>
                        <a:cs typeface="Arial" panose="020B0604020202020204" pitchFamily="34" charset="0"/>
                      </a:endParaRPr>
                    </a:p>
                  </a:txBody>
                  <a:tcPr/>
                </a:tc>
                <a:tc>
                  <a:txBody>
                    <a:bodyPr/>
                    <a:lstStyle/>
                    <a:p>
                      <a:pPr algn="ctr"/>
                      <a:r>
                        <a:rPr lang="fr-FR" dirty="0">
                          <a:latin typeface="Arial" panose="020B0604020202020204" pitchFamily="34" charset="0"/>
                          <a:cs typeface="Arial" panose="020B0604020202020204" pitchFamily="34" charset="0"/>
                        </a:rPr>
                        <a:t>Nombre d’enfants inscrits</a:t>
                      </a:r>
                    </a:p>
                  </a:txBody>
                  <a:tcPr/>
                </a:tc>
                <a:tc>
                  <a:txBody>
                    <a:bodyPr/>
                    <a:lstStyle/>
                    <a:p>
                      <a:pPr algn="ctr"/>
                      <a:r>
                        <a:rPr lang="fr-FR" dirty="0">
                          <a:latin typeface="Arial" panose="020B0604020202020204" pitchFamily="34" charset="0"/>
                          <a:cs typeface="Arial" panose="020B0604020202020204" pitchFamily="34" charset="0"/>
                        </a:rPr>
                        <a:t>Effectif moyen</a:t>
                      </a:r>
                    </a:p>
                  </a:txBody>
                  <a:tcPr/>
                </a:tc>
                <a:extLst>
                  <a:ext uri="{0D108BD9-81ED-4DB2-BD59-A6C34878D82A}">
                    <a16:rowId xmlns:a16="http://schemas.microsoft.com/office/drawing/2014/main" val="10000"/>
                  </a:ext>
                </a:extLst>
              </a:tr>
              <a:tr h="370840">
                <a:tc>
                  <a:txBody>
                    <a:bodyPr/>
                    <a:lstStyle/>
                    <a:p>
                      <a:pPr algn="ctr"/>
                      <a:r>
                        <a:rPr lang="fr-FR" dirty="0">
                          <a:latin typeface="Arial" panose="020B0604020202020204" pitchFamily="34" charset="0"/>
                          <a:cs typeface="Arial" panose="020B0604020202020204" pitchFamily="34" charset="0"/>
                        </a:rPr>
                        <a:t>2019</a:t>
                      </a:r>
                    </a:p>
                  </a:txBody>
                  <a:tcPr/>
                </a:tc>
                <a:tc>
                  <a:txBody>
                    <a:bodyPr/>
                    <a:lstStyle/>
                    <a:p>
                      <a:pPr algn="ctr"/>
                      <a:r>
                        <a:rPr lang="fr-FR" dirty="0">
                          <a:latin typeface="Arial" panose="020B0604020202020204" pitchFamily="34" charset="0"/>
                          <a:cs typeface="Arial" panose="020B0604020202020204" pitchFamily="34" charset="0"/>
                        </a:rPr>
                        <a:t>708</a:t>
                      </a:r>
                    </a:p>
                  </a:txBody>
                  <a:tcPr/>
                </a:tc>
                <a:tc>
                  <a:txBody>
                    <a:bodyPr/>
                    <a:lstStyle/>
                    <a:p>
                      <a:pPr algn="ctr"/>
                      <a:r>
                        <a:rPr lang="fr-FR" dirty="0">
                          <a:latin typeface="Arial" panose="020B0604020202020204" pitchFamily="34" charset="0"/>
                          <a:cs typeface="Arial" panose="020B0604020202020204" pitchFamily="34" charset="0"/>
                        </a:rPr>
                        <a:t>220</a:t>
                      </a:r>
                    </a:p>
                  </a:txBody>
                  <a:tcPr/>
                </a:tc>
                <a:extLst>
                  <a:ext uri="{0D108BD9-81ED-4DB2-BD59-A6C34878D82A}">
                    <a16:rowId xmlns:a16="http://schemas.microsoft.com/office/drawing/2014/main" val="10001"/>
                  </a:ext>
                </a:extLst>
              </a:tr>
              <a:tr h="370840">
                <a:tc>
                  <a:txBody>
                    <a:bodyPr/>
                    <a:lstStyle/>
                    <a:p>
                      <a:pPr algn="ctr"/>
                      <a:r>
                        <a:rPr lang="fr-FR" dirty="0">
                          <a:latin typeface="Arial" panose="020B0604020202020204" pitchFamily="34" charset="0"/>
                          <a:cs typeface="Arial" panose="020B0604020202020204" pitchFamily="34" charset="0"/>
                        </a:rPr>
                        <a:t>2020</a:t>
                      </a:r>
                    </a:p>
                  </a:txBody>
                  <a:tcPr/>
                </a:tc>
                <a:tc>
                  <a:txBody>
                    <a:bodyPr/>
                    <a:lstStyle/>
                    <a:p>
                      <a:pPr algn="ctr"/>
                      <a:r>
                        <a:rPr lang="fr-FR" dirty="0">
                          <a:latin typeface="Arial" panose="020B0604020202020204" pitchFamily="34" charset="0"/>
                          <a:cs typeface="Arial" panose="020B0604020202020204" pitchFamily="34" charset="0"/>
                        </a:rPr>
                        <a:t>732</a:t>
                      </a:r>
                    </a:p>
                  </a:txBody>
                  <a:tcPr/>
                </a:tc>
                <a:tc>
                  <a:txBody>
                    <a:bodyPr/>
                    <a:lstStyle/>
                    <a:p>
                      <a:pPr algn="ctr"/>
                      <a:r>
                        <a:rPr lang="fr-FR" dirty="0">
                          <a:latin typeface="Arial" panose="020B0604020202020204" pitchFamily="34" charset="0"/>
                          <a:cs typeface="Arial" panose="020B0604020202020204" pitchFamily="34" charset="0"/>
                        </a:rPr>
                        <a:t>222 en mars et 151 en fin d’année</a:t>
                      </a:r>
                      <a:r>
                        <a:rPr lang="fr-FR" baseline="0" dirty="0">
                          <a:latin typeface="Arial" panose="020B0604020202020204" pitchFamily="34" charset="0"/>
                          <a:cs typeface="Arial" panose="020B0604020202020204" pitchFamily="34" charset="0"/>
                        </a:rPr>
                        <a:t> en période COVID</a:t>
                      </a:r>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algn="ctr"/>
                      <a:r>
                        <a:rPr lang="fr-FR" dirty="0">
                          <a:latin typeface="Arial" panose="020B0604020202020204" pitchFamily="34" charset="0"/>
                          <a:cs typeface="Arial" panose="020B0604020202020204" pitchFamily="34" charset="0"/>
                        </a:rPr>
                        <a:t>2021</a:t>
                      </a:r>
                    </a:p>
                  </a:txBody>
                  <a:tcPr/>
                </a:tc>
                <a:tc>
                  <a:txBody>
                    <a:bodyPr/>
                    <a:lstStyle/>
                    <a:p>
                      <a:pPr algn="ctr"/>
                      <a:r>
                        <a:rPr lang="fr-FR" dirty="0">
                          <a:latin typeface="Arial" panose="020B0604020202020204" pitchFamily="34" charset="0"/>
                          <a:cs typeface="Arial" panose="020B0604020202020204" pitchFamily="34" charset="0"/>
                        </a:rPr>
                        <a:t>694</a:t>
                      </a:r>
                    </a:p>
                  </a:txBody>
                  <a:tcPr/>
                </a:tc>
                <a:tc>
                  <a:txBody>
                    <a:bodyPr/>
                    <a:lstStyle/>
                    <a:p>
                      <a:pPr algn="ctr"/>
                      <a:r>
                        <a:rPr lang="fr-FR" dirty="0">
                          <a:latin typeface="Arial" panose="020B0604020202020204" pitchFamily="34" charset="0"/>
                          <a:cs typeface="Arial" panose="020B0604020202020204" pitchFamily="34" charset="0"/>
                        </a:rPr>
                        <a:t>180</a:t>
                      </a:r>
                    </a:p>
                  </a:txBody>
                  <a:tcPr/>
                </a:tc>
                <a:extLst>
                  <a:ext uri="{0D108BD9-81ED-4DB2-BD59-A6C34878D82A}">
                    <a16:rowId xmlns:a16="http://schemas.microsoft.com/office/drawing/2014/main" val="3056571172"/>
                  </a:ext>
                </a:extLst>
              </a:tr>
            </a:tbl>
          </a:graphicData>
        </a:graphic>
      </p:graphicFrame>
      <p:sp>
        <p:nvSpPr>
          <p:cNvPr id="8" name="ZoneTexte 4">
            <a:extLst>
              <a:ext uri="{FF2B5EF4-FFF2-40B4-BE49-F238E27FC236}">
                <a16:creationId xmlns:a16="http://schemas.microsoft.com/office/drawing/2014/main" id="{FA3A3205-F43F-46CA-86B5-5B07E23E3901}"/>
              </a:ext>
            </a:extLst>
          </p:cNvPr>
          <p:cNvSpPr txBox="1">
            <a:spLocks noChangeArrowheads="1"/>
          </p:cNvSpPr>
          <p:nvPr/>
        </p:nvSpPr>
        <p:spPr bwMode="auto">
          <a:xfrm>
            <a:off x="0" y="-27384"/>
            <a:ext cx="9144000" cy="579438"/>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PERISCOLAIRE</a:t>
            </a:r>
          </a:p>
        </p:txBody>
      </p:sp>
    </p:spTree>
    <p:extLst>
      <p:ext uri="{BB962C8B-B14F-4D97-AF65-F5344CB8AC3E}">
        <p14:creationId xmlns:p14="http://schemas.microsoft.com/office/powerpoint/2010/main" val="428432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1129"/>
        </a:solidFill>
        <a:effectLst/>
      </p:bgPr>
    </p:bg>
    <p:spTree>
      <p:nvGrpSpPr>
        <p:cNvPr id="1" name=""/>
        <p:cNvGrpSpPr/>
        <p:nvPr/>
      </p:nvGrpSpPr>
      <p:grpSpPr>
        <a:xfrm>
          <a:off x="0" y="0"/>
          <a:ext cx="0" cy="0"/>
          <a:chOff x="0" y="0"/>
          <a:chExt cx="0" cy="0"/>
        </a:xfrm>
      </p:grpSpPr>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264" t="35621" r="-264" b="8404"/>
          <a:stretch/>
        </p:blipFill>
        <p:spPr>
          <a:xfrm>
            <a:off x="0" y="1268730"/>
            <a:ext cx="9144000" cy="3602254"/>
          </a:xfrm>
          <a:prstGeom prst="rect">
            <a:avLst/>
          </a:prstGeom>
        </p:spPr>
      </p:pic>
      <p:sp>
        <p:nvSpPr>
          <p:cNvPr id="3" name="Espace réservé du numéro de diapositive 2"/>
          <p:cNvSpPr>
            <a:spLocks noGrp="1"/>
          </p:cNvSpPr>
          <p:nvPr>
            <p:ph type="sldNum" sz="quarter" idx="12"/>
          </p:nvPr>
        </p:nvSpPr>
        <p:spPr/>
        <p:txBody>
          <a:bodyPr/>
          <a:lstStyle/>
          <a:p>
            <a:pPr defTabSz="685800" fontAlgn="auto">
              <a:spcBef>
                <a:spcPts val="0"/>
              </a:spcBef>
              <a:spcAft>
                <a:spcPts val="0"/>
              </a:spcAft>
            </a:pPr>
            <a:fld id="{DC8AD2A0-C406-41EF-9BDA-C6C024495C66}" type="slidenum">
              <a:rPr lang="fr-FR">
                <a:solidFill>
                  <a:prstClr val="black">
                    <a:tint val="75000"/>
                  </a:prstClr>
                </a:solidFill>
                <a:latin typeface="Calibri" panose="020F0502020204030204"/>
                <a:ea typeface="+mn-ea"/>
                <a:cs typeface="+mn-cs"/>
              </a:rPr>
              <a:pPr defTabSz="685800" fontAlgn="auto">
                <a:spcBef>
                  <a:spcPts val="0"/>
                </a:spcBef>
                <a:spcAft>
                  <a:spcPts val="0"/>
                </a:spcAft>
              </a:pPr>
              <a:t>11</a:t>
            </a:fld>
            <a:endParaRPr lang="fr-FR" dirty="0">
              <a:solidFill>
                <a:prstClr val="black">
                  <a:tint val="75000"/>
                </a:prstClr>
              </a:solidFill>
              <a:latin typeface="Calibri" panose="020F0502020204030204"/>
              <a:ea typeface="+mn-ea"/>
              <a:cs typeface="+mn-cs"/>
            </a:endParaRPr>
          </a:p>
        </p:txBody>
      </p:sp>
      <p:sp>
        <p:nvSpPr>
          <p:cNvPr id="9" name="Titre 1"/>
          <p:cNvSpPr>
            <a:spLocks noGrp="1"/>
          </p:cNvSpPr>
          <p:nvPr>
            <p:ph type="title"/>
          </p:nvPr>
        </p:nvSpPr>
        <p:spPr>
          <a:xfrm>
            <a:off x="470794" y="5199085"/>
            <a:ext cx="8574548" cy="994172"/>
          </a:xfrm>
        </p:spPr>
        <p:txBody>
          <a:bodyPr>
            <a:normAutofit fontScale="90000"/>
          </a:bodyPr>
          <a:lstStyle/>
          <a:p>
            <a:pPr algn="ctr"/>
            <a:r>
              <a:rPr lang="fr-FR" sz="4050" dirty="0">
                <a:solidFill>
                  <a:schemeClr val="bg1"/>
                </a:solidFill>
                <a:latin typeface="Roboto" pitchFamily="2" charset="0"/>
                <a:ea typeface="Roboto" pitchFamily="2" charset="0"/>
              </a:rPr>
              <a:t>FONCTIONNEMENT</a:t>
            </a:r>
            <a:br>
              <a:rPr lang="fr-FR" sz="4050" dirty="0">
                <a:solidFill>
                  <a:schemeClr val="bg1"/>
                </a:solidFill>
                <a:latin typeface="Roboto" pitchFamily="2" charset="0"/>
                <a:ea typeface="Roboto" pitchFamily="2" charset="0"/>
              </a:rPr>
            </a:br>
            <a:endParaRPr lang="fr-FR" sz="4050"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149931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1155" r="13196"/>
          <a:stretch/>
        </p:blipFill>
        <p:spPr>
          <a:xfrm>
            <a:off x="4930541" y="2179105"/>
            <a:ext cx="3724757" cy="3282467"/>
          </a:xfrm>
          <a:prstGeom prst="rect">
            <a:avLst/>
          </a:prstGeom>
        </p:spPr>
      </p:pic>
      <p:grpSp>
        <p:nvGrpSpPr>
          <p:cNvPr id="9" name="Groupe 8"/>
          <p:cNvGrpSpPr/>
          <p:nvPr/>
        </p:nvGrpSpPr>
        <p:grpSpPr>
          <a:xfrm>
            <a:off x="6072500" y="6124283"/>
            <a:ext cx="3071500" cy="733717"/>
            <a:chOff x="8096666" y="6296936"/>
            <a:chExt cx="4095333" cy="978289"/>
          </a:xfrm>
        </p:grpSpPr>
        <p:sp>
          <p:nvSpPr>
            <p:cNvPr id="10" name="Triangle rectangle 9"/>
            <p:cNvSpPr/>
            <p:nvPr/>
          </p:nvSpPr>
          <p:spPr>
            <a:xfrm flipH="1">
              <a:off x="8096666" y="6296936"/>
              <a:ext cx="4095333" cy="569086"/>
            </a:xfrm>
            <a:prstGeom prst="rtTriangle">
              <a:avLst/>
            </a:prstGeom>
            <a:solidFill>
              <a:srgbClr val="014593">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11" name="Ellipse 10"/>
            <p:cNvSpPr/>
            <p:nvPr/>
          </p:nvSpPr>
          <p:spPr>
            <a:xfrm>
              <a:off x="9793574" y="6670897"/>
              <a:ext cx="552137" cy="391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12" name="Ellipse 11"/>
            <p:cNvSpPr/>
            <p:nvPr/>
          </p:nvSpPr>
          <p:spPr>
            <a:xfrm>
              <a:off x="10488119" y="6581479"/>
              <a:ext cx="659566" cy="5763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13" name="Ellipse 12"/>
            <p:cNvSpPr/>
            <p:nvPr/>
          </p:nvSpPr>
          <p:spPr>
            <a:xfrm>
              <a:off x="11245121" y="6492875"/>
              <a:ext cx="774492" cy="782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grpSp>
      <p:sp>
        <p:nvSpPr>
          <p:cNvPr id="2" name="Titre 1"/>
          <p:cNvSpPr>
            <a:spLocks noGrp="1"/>
          </p:cNvSpPr>
          <p:nvPr>
            <p:ph type="title"/>
          </p:nvPr>
        </p:nvSpPr>
        <p:spPr>
          <a:xfrm>
            <a:off x="171451" y="2179105"/>
            <a:ext cx="4400549" cy="3282467"/>
          </a:xfrm>
        </p:spPr>
        <p:txBody>
          <a:bodyPr>
            <a:normAutofit/>
          </a:bodyPr>
          <a:lstStyle/>
          <a:p>
            <a:r>
              <a:rPr lang="fr-FR" sz="3000" b="1" dirty="0">
                <a:solidFill>
                  <a:srgbClr val="014593"/>
                </a:solidFill>
                <a:latin typeface="Roboto Th" pitchFamily="2" charset="0"/>
                <a:ea typeface="Roboto Th" pitchFamily="2" charset="0"/>
              </a:rPr>
              <a:t>EVOLUTION DE LA SECTION DE FONCTIONNEMENT</a:t>
            </a:r>
          </a:p>
        </p:txBody>
      </p:sp>
      <p:sp>
        <p:nvSpPr>
          <p:cNvPr id="5" name="Espace réservé du numéro de diapositive 4"/>
          <p:cNvSpPr>
            <a:spLocks noGrp="1"/>
          </p:cNvSpPr>
          <p:nvPr>
            <p:ph type="sldNum" sz="quarter" idx="12"/>
          </p:nvPr>
        </p:nvSpPr>
        <p:spPr>
          <a:xfrm>
            <a:off x="7084728" y="6584156"/>
            <a:ext cx="2057400" cy="273844"/>
          </a:xfrm>
        </p:spPr>
        <p:txBody>
          <a:bodyPr/>
          <a:lstStyle/>
          <a:p>
            <a:pPr defTabSz="685800" fontAlgn="auto">
              <a:spcBef>
                <a:spcPts val="0"/>
              </a:spcBef>
              <a:spcAft>
                <a:spcPts val="0"/>
              </a:spcAft>
            </a:pPr>
            <a:fld id="{DC8AD2A0-C406-41EF-9BDA-C6C024495C66}" type="slidenum">
              <a:rPr lang="fr-FR" sz="1200">
                <a:solidFill>
                  <a:srgbClr val="014593"/>
                </a:solidFill>
                <a:latin typeface="Roboto" pitchFamily="2" charset="0"/>
                <a:ea typeface="Roboto" pitchFamily="2" charset="0"/>
                <a:cs typeface="+mn-cs"/>
              </a:rPr>
              <a:pPr defTabSz="685800" fontAlgn="auto">
                <a:spcBef>
                  <a:spcPts val="0"/>
                </a:spcBef>
                <a:spcAft>
                  <a:spcPts val="0"/>
                </a:spcAft>
              </a:pPr>
              <a:t>12</a:t>
            </a:fld>
            <a:endParaRPr lang="fr-FR" sz="1200" dirty="0">
              <a:solidFill>
                <a:srgbClr val="014593"/>
              </a:solidFill>
              <a:latin typeface="Roboto" pitchFamily="2" charset="0"/>
              <a:ea typeface="Roboto" pitchFamily="2" charset="0"/>
              <a:cs typeface="+mn-cs"/>
            </a:endParaRPr>
          </a:p>
        </p:txBody>
      </p:sp>
      <p:sp>
        <p:nvSpPr>
          <p:cNvPr id="16" name="Rectangle 15"/>
          <p:cNvSpPr/>
          <p:nvPr/>
        </p:nvSpPr>
        <p:spPr>
          <a:xfrm>
            <a:off x="7197129" y="2179104"/>
            <a:ext cx="221227" cy="1903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17" name="Rectangle 16"/>
          <p:cNvSpPr/>
          <p:nvPr/>
        </p:nvSpPr>
        <p:spPr>
          <a:xfrm rot="5400000">
            <a:off x="6719380" y="2121805"/>
            <a:ext cx="234617" cy="3816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Tree>
    <p:extLst>
      <p:ext uri="{BB962C8B-B14F-4D97-AF65-F5344CB8AC3E}">
        <p14:creationId xmlns:p14="http://schemas.microsoft.com/office/powerpoint/2010/main" val="37245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Grp="1" noChangeAspect="1"/>
          </p:cNvGraphicFramePr>
          <p:nvPr>
            <p:ph idx="4294967295"/>
            <p:extLst>
              <p:ext uri="{D42A27DB-BD31-4B8C-83A1-F6EECF244321}">
                <p14:modId xmlns:p14="http://schemas.microsoft.com/office/powerpoint/2010/main" val="2253150960"/>
              </p:ext>
            </p:extLst>
          </p:nvPr>
        </p:nvGraphicFramePr>
        <p:xfrm>
          <a:off x="179512" y="1212609"/>
          <a:ext cx="8649947" cy="4919817"/>
        </p:xfrm>
        <a:graphic>
          <a:graphicData uri="http://schemas.openxmlformats.org/presentationml/2006/ole">
            <mc:AlternateContent xmlns:mc="http://schemas.openxmlformats.org/markup-compatibility/2006">
              <mc:Choice xmlns:v="urn:schemas-microsoft-com:vml" Requires="v">
                <p:oleObj spid="_x0000_s36072" name="Worksheet" r:id="rId4" imgW="3886219" imgH="2209736" progId="Excel.Sheet.8">
                  <p:embed/>
                </p:oleObj>
              </mc:Choice>
              <mc:Fallback>
                <p:oleObj name="Worksheet" r:id="rId4" imgW="3886219" imgH="2209736" progId="Excel.Sheet.8">
                  <p:embed/>
                  <p:pic>
                    <p:nvPicPr>
                      <p:cNvPr id="0" name="Picture 484"/>
                      <p:cNvPicPr>
                        <a:picLocks noGrp="1" noChangeAspect="1" noChangeArrowheads="1"/>
                      </p:cNvPicPr>
                      <p:nvPr/>
                    </p:nvPicPr>
                    <p:blipFill>
                      <a:blip r:embed="rId5"/>
                      <a:srcRect/>
                      <a:stretch>
                        <a:fillRect/>
                      </a:stretch>
                    </p:blipFill>
                    <p:spPr bwMode="auto">
                      <a:xfrm>
                        <a:off x="179512" y="1212609"/>
                        <a:ext cx="8649947" cy="4919817"/>
                      </a:xfrm>
                      <a:prstGeom prst="rect">
                        <a:avLst/>
                      </a:prstGeom>
                      <a:noFill/>
                      <a:extLst/>
                    </p:spPr>
                  </p:pic>
                </p:oleObj>
              </mc:Fallback>
            </mc:AlternateContent>
          </a:graphicData>
        </a:graphic>
      </p:graphicFrame>
      <p:sp>
        <p:nvSpPr>
          <p:cNvPr id="4" name="Espace réservé du numéro de diapositive 4"/>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r>
              <a:rPr lang="fr-FR" altLang="fr-FR" sz="1200" b="1" dirty="0"/>
              <a:t>13</a:t>
            </a:r>
          </a:p>
        </p:txBody>
      </p:sp>
      <p:pic>
        <p:nvPicPr>
          <p:cNvPr id="6" name="Image 5">
            <a:extLst>
              <a:ext uri="{FF2B5EF4-FFF2-40B4-BE49-F238E27FC236}">
                <a16:creationId xmlns:a16="http://schemas.microsoft.com/office/drawing/2014/main" id="{D8E3EF1E-1735-4069-BC43-C864042FEB0E}"/>
              </a:ext>
            </a:extLst>
          </p:cNvPr>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693316" y="5755188"/>
            <a:ext cx="1136144" cy="1131944"/>
          </a:xfrm>
          <a:prstGeom prst="rect">
            <a:avLst/>
          </a:prstGeom>
        </p:spPr>
      </p:pic>
      <p:sp>
        <p:nvSpPr>
          <p:cNvPr id="7" name="ZoneTexte 4">
            <a:extLst>
              <a:ext uri="{FF2B5EF4-FFF2-40B4-BE49-F238E27FC236}">
                <a16:creationId xmlns:a16="http://schemas.microsoft.com/office/drawing/2014/main" id="{00A8E74E-1C72-460C-A84A-37731E0212FE}"/>
              </a:ext>
            </a:extLst>
          </p:cNvPr>
          <p:cNvSpPr txBox="1">
            <a:spLocks noChangeArrowheads="1"/>
          </p:cNvSpPr>
          <p:nvPr/>
        </p:nvSpPr>
        <p:spPr bwMode="auto">
          <a:xfrm>
            <a:off x="-1653" y="0"/>
            <a:ext cx="9144000" cy="1077218"/>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DEPENSES ET RECETTES REELLES DE FONCTIONNEMENT DE 2019 A 2021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2"/>
          <p:cNvGraphicFramePr>
            <a:graphicFrameLocks noChangeAspect="1"/>
          </p:cNvGraphicFramePr>
          <p:nvPr>
            <p:extLst>
              <p:ext uri="{D42A27DB-BD31-4B8C-83A1-F6EECF244321}">
                <p14:modId xmlns:p14="http://schemas.microsoft.com/office/powerpoint/2010/main" val="2774727790"/>
              </p:ext>
            </p:extLst>
          </p:nvPr>
        </p:nvGraphicFramePr>
        <p:xfrm>
          <a:off x="327025" y="1196975"/>
          <a:ext cx="8564563" cy="5400675"/>
        </p:xfrm>
        <a:graphic>
          <a:graphicData uri="http://schemas.openxmlformats.org/presentationml/2006/ole">
            <mc:AlternateContent xmlns:mc="http://schemas.openxmlformats.org/markup-compatibility/2006">
              <mc:Choice xmlns:v="urn:schemas-microsoft-com:vml" Requires="v">
                <p:oleObj spid="_x0000_s44258" name="Worksheet" r:id="rId4" imgW="5554874" imgH="2354769" progId="Excel.Sheet.8">
                  <p:embed/>
                </p:oleObj>
              </mc:Choice>
              <mc:Fallback>
                <p:oleObj name="Worksheet" r:id="rId4" imgW="5554874" imgH="2354769" progId="Excel.Sheet.8">
                  <p:embed/>
                  <p:pic>
                    <p:nvPicPr>
                      <p:cNvPr id="0" name="Picture 480"/>
                      <p:cNvPicPr>
                        <a:picLocks noChangeAspect="1" noChangeArrowheads="1"/>
                      </p:cNvPicPr>
                      <p:nvPr/>
                    </p:nvPicPr>
                    <p:blipFill>
                      <a:blip r:embed="rId5"/>
                      <a:srcRect/>
                      <a:stretch>
                        <a:fillRect/>
                      </a:stretch>
                    </p:blipFill>
                    <p:spPr bwMode="auto">
                      <a:xfrm>
                        <a:off x="327025" y="1196975"/>
                        <a:ext cx="8564563" cy="5400675"/>
                      </a:xfrm>
                      <a:prstGeom prst="rect">
                        <a:avLst/>
                      </a:prstGeom>
                      <a:noFill/>
                      <a:extLst/>
                    </p:spPr>
                  </p:pic>
                </p:oleObj>
              </mc:Fallback>
            </mc:AlternateContent>
          </a:graphicData>
        </a:graphic>
      </p:graphicFrame>
      <p:sp>
        <p:nvSpPr>
          <p:cNvPr id="4099" name="Rectangle 5"/>
          <p:cNvSpPr>
            <a:spLocks noGrp="1" noChangeArrowheads="1"/>
          </p:cNvSpPr>
          <p:nvPr>
            <p:ph type="sldNum" sz="quarter" idx="11"/>
          </p:nvPr>
        </p:nvSpPr>
        <p:spPr>
          <a:xfrm>
            <a:off x="8820472" y="6669360"/>
            <a:ext cx="360040" cy="233264"/>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fld id="{26CB647D-47D3-45CF-9E45-29F4DBCCCE81}" type="slidenum">
              <a:rPr lang="fr-FR" altLang="fr-FR" sz="1200" b="1"/>
              <a:pPr algn="ctr" eaLnBrk="1" hangingPunct="1"/>
              <a:t>14</a:t>
            </a:fld>
            <a:endParaRPr lang="fr-FR" altLang="fr-FR" sz="1200" b="1" dirty="0"/>
          </a:p>
        </p:txBody>
      </p:sp>
      <p:sp>
        <p:nvSpPr>
          <p:cNvPr id="7" name="ZoneTexte 4">
            <a:extLst>
              <a:ext uri="{FF2B5EF4-FFF2-40B4-BE49-F238E27FC236}">
                <a16:creationId xmlns:a16="http://schemas.microsoft.com/office/drawing/2014/main" id="{615AFA8A-3607-46DC-8612-876FF598271F}"/>
              </a:ext>
            </a:extLst>
          </p:cNvPr>
          <p:cNvSpPr txBox="1">
            <a:spLocks noChangeArrowheads="1"/>
          </p:cNvSpPr>
          <p:nvPr/>
        </p:nvSpPr>
        <p:spPr bwMode="auto">
          <a:xfrm>
            <a:off x="-12856" y="9271"/>
            <a:ext cx="9144000" cy="1077218"/>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REPARTITION DES RECETTES REELLES DE FONCTIONNEMENT DE 2014 A 2021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sldNum" sz="quarter" idx="11"/>
          </p:nvPr>
        </p:nvSpPr>
        <p:spPr>
          <a:xfrm>
            <a:off x="8738120" y="6669360"/>
            <a:ext cx="405880" cy="216024"/>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fld id="{692F740A-79A6-4E4C-82D8-119BC5A3482E}" type="slidenum">
              <a:rPr lang="fr-FR" altLang="fr-FR" sz="1200" b="1"/>
              <a:pPr algn="ctr" eaLnBrk="1" hangingPunct="1"/>
              <a:t>15</a:t>
            </a:fld>
            <a:endParaRPr lang="fr-FR" altLang="fr-FR" sz="1200" b="1" dirty="0"/>
          </a:p>
        </p:txBody>
      </p:sp>
      <p:graphicFrame>
        <p:nvGraphicFramePr>
          <p:cNvPr id="5122" name="Object 12"/>
          <p:cNvGraphicFramePr>
            <a:graphicFrameLocks noChangeAspect="1"/>
          </p:cNvGraphicFramePr>
          <p:nvPr>
            <p:extLst>
              <p:ext uri="{D42A27DB-BD31-4B8C-83A1-F6EECF244321}">
                <p14:modId xmlns:p14="http://schemas.microsoft.com/office/powerpoint/2010/main" val="3925727028"/>
              </p:ext>
            </p:extLst>
          </p:nvPr>
        </p:nvGraphicFramePr>
        <p:xfrm>
          <a:off x="396875" y="1358900"/>
          <a:ext cx="8056563" cy="5086350"/>
        </p:xfrm>
        <a:graphic>
          <a:graphicData uri="http://schemas.openxmlformats.org/presentationml/2006/ole">
            <mc:AlternateContent xmlns:mc="http://schemas.openxmlformats.org/markup-compatibility/2006">
              <mc:Choice xmlns:v="urn:schemas-microsoft-com:vml" Requires="v">
                <p:oleObj spid="_x0000_s40163" name="Worksheet" r:id="rId3" imgW="6347637" imgH="4533916" progId="Excel.Sheet.8">
                  <p:embed/>
                </p:oleObj>
              </mc:Choice>
              <mc:Fallback>
                <p:oleObj name="Worksheet" r:id="rId3" imgW="6347637" imgH="4533916" progId="Excel.Sheet.8">
                  <p:embed/>
                  <p:pic>
                    <p:nvPicPr>
                      <p:cNvPr id="0" name="Picture 482"/>
                      <p:cNvPicPr>
                        <a:picLocks noChangeAspect="1" noChangeArrowheads="1"/>
                      </p:cNvPicPr>
                      <p:nvPr/>
                    </p:nvPicPr>
                    <p:blipFill>
                      <a:blip r:embed="rId4"/>
                      <a:srcRect/>
                      <a:stretch>
                        <a:fillRect/>
                      </a:stretch>
                    </p:blipFill>
                    <p:spPr bwMode="auto">
                      <a:xfrm>
                        <a:off x="396875" y="1358900"/>
                        <a:ext cx="8056563" cy="5086350"/>
                      </a:xfrm>
                      <a:prstGeom prst="rect">
                        <a:avLst/>
                      </a:prstGeom>
                      <a:noFill/>
                      <a:extLst/>
                    </p:spPr>
                  </p:pic>
                </p:oleObj>
              </mc:Fallback>
            </mc:AlternateContent>
          </a:graphicData>
        </a:graphic>
      </p:graphicFrame>
      <p:sp>
        <p:nvSpPr>
          <p:cNvPr id="5" name="ZoneTexte 4">
            <a:extLst>
              <a:ext uri="{FF2B5EF4-FFF2-40B4-BE49-F238E27FC236}">
                <a16:creationId xmlns:a16="http://schemas.microsoft.com/office/drawing/2014/main" id="{36387E2E-77C8-4B59-83B0-341E0EF41881}"/>
              </a:ext>
            </a:extLst>
          </p:cNvPr>
          <p:cNvSpPr txBox="1">
            <a:spLocks noChangeArrowheads="1"/>
          </p:cNvSpPr>
          <p:nvPr/>
        </p:nvSpPr>
        <p:spPr bwMode="auto">
          <a:xfrm>
            <a:off x="-12856" y="9271"/>
            <a:ext cx="9144000" cy="1077218"/>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REPARTITION DES DEPENSES REELLES DE FONCTIONNEMENT DE 2014 A 2021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defRPr/>
            </a:pPr>
            <a:fld id="{8A9C9DD1-E652-440F-8E82-5D4C247F29C6}" type="slidenum">
              <a:rPr lang="fr-FR" altLang="fr-FR" smtClean="0">
                <a:solidFill>
                  <a:srgbClr val="000000"/>
                </a:solidFill>
              </a:rPr>
              <a:pPr>
                <a:defRPr/>
              </a:pPr>
              <a:t>16</a:t>
            </a:fld>
            <a:endParaRPr lang="fr-FR" altLang="fr-FR">
              <a:solidFill>
                <a:srgbClr val="000000"/>
              </a:solidFill>
            </a:endParaRPr>
          </a:p>
        </p:txBody>
      </p:sp>
      <p:graphicFrame>
        <p:nvGraphicFramePr>
          <p:cNvPr id="8" name="Graphique 7"/>
          <p:cNvGraphicFramePr>
            <a:graphicFrameLocks/>
          </p:cNvGraphicFramePr>
          <p:nvPr>
            <p:extLst>
              <p:ext uri="{D42A27DB-BD31-4B8C-83A1-F6EECF244321}">
                <p14:modId xmlns:p14="http://schemas.microsoft.com/office/powerpoint/2010/main" val="2368557835"/>
              </p:ext>
            </p:extLst>
          </p:nvPr>
        </p:nvGraphicFramePr>
        <p:xfrm>
          <a:off x="323528" y="1268760"/>
          <a:ext cx="828092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F0917C4E-816C-4382-A86A-4E8F6EC1749B}"/>
              </a:ext>
            </a:extLst>
          </p:cNvPr>
          <p:cNvSpPr txBox="1">
            <a:spLocks noChangeArrowheads="1"/>
          </p:cNvSpPr>
          <p:nvPr/>
        </p:nvSpPr>
        <p:spPr bwMode="auto">
          <a:xfrm>
            <a:off x="22796" y="0"/>
            <a:ext cx="9144000" cy="1077218"/>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EVOLUTION DE LA CAF BRUTE ET REMBOURSEMENT DE LA DETTE</a:t>
            </a:r>
          </a:p>
        </p:txBody>
      </p:sp>
    </p:spTree>
    <p:extLst>
      <p:ext uri="{BB962C8B-B14F-4D97-AF65-F5344CB8AC3E}">
        <p14:creationId xmlns:p14="http://schemas.microsoft.com/office/powerpoint/2010/main" val="42349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a:xfrm>
            <a:off x="374861" y="1382495"/>
            <a:ext cx="8748464" cy="708025"/>
          </a:xfrm>
        </p:spPr>
        <p:txBody>
          <a:bodyPr anchor="t"/>
          <a:lstStyle/>
          <a:p>
            <a:pPr marL="0" indent="0" algn="l" eaLnBrk="1" hangingPunct="1">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3600" b="1" dirty="0">
                <a:solidFill>
                  <a:schemeClr val="accent6">
                    <a:lumMod val="75000"/>
                  </a:schemeClr>
                </a:solidFill>
                <a:latin typeface="+mj-lt"/>
              </a:rPr>
              <a:t>A – IMPACT BUDGETAIRE DE LA CRISE SANITAIRE</a:t>
            </a: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3600" dirty="0">
              <a:solidFill>
                <a:schemeClr val="accent6"/>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3600" dirty="0">
              <a:solidFill>
                <a:schemeClr val="accent6"/>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4000" dirty="0">
              <a:solidFill>
                <a:schemeClr val="bg2">
                  <a:lumMod val="50000"/>
                </a:schemeClr>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4000" dirty="0">
              <a:solidFill>
                <a:schemeClr val="bg2">
                  <a:lumMod val="50000"/>
                </a:schemeClr>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4000" dirty="0">
              <a:solidFill>
                <a:schemeClr val="bg2">
                  <a:lumMod val="50000"/>
                </a:schemeClr>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4000" dirty="0">
              <a:solidFill>
                <a:schemeClr val="bg2">
                  <a:lumMod val="50000"/>
                </a:schemeClr>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4000" dirty="0">
              <a:solidFill>
                <a:schemeClr val="bg2">
                  <a:lumMod val="50000"/>
                </a:schemeClr>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3400" dirty="0">
              <a:latin typeface="Calibri"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3400" dirty="0">
              <a:latin typeface="Calibri" pitchFamily="34" charset="0"/>
            </a:endParaRPr>
          </a:p>
        </p:txBody>
      </p:sp>
      <p:sp>
        <p:nvSpPr>
          <p:cNvPr id="51203"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hangingPunct="1">
              <a:buClr>
                <a:srgbClr val="000000"/>
              </a:buClr>
              <a:buSzPct val="100000"/>
              <a:buFont typeface="Times New Roman" panose="02020603050405020304" pitchFamily="18" charset="0"/>
              <a:buNone/>
            </a:pPr>
            <a:fld id="{318EC3A9-7085-4506-9C7C-D7E864BFB7DE}" type="slidenum">
              <a:rPr lang="fr-FR" altLang="fr-FR" sz="1200" b="1"/>
              <a:pPr algn="r" eaLnBrk="1" hangingPunct="1">
                <a:buClr>
                  <a:srgbClr val="000000"/>
                </a:buClr>
                <a:buSzPct val="100000"/>
                <a:buFont typeface="Times New Roman" panose="02020603050405020304" pitchFamily="18" charset="0"/>
                <a:buNone/>
              </a:pPr>
              <a:t>17</a:t>
            </a:fld>
            <a:endParaRPr lang="fr-FR" altLang="fr-FR" sz="1200" b="1" dirty="0"/>
          </a:p>
        </p:txBody>
      </p:sp>
      <p:sp>
        <p:nvSpPr>
          <p:cNvPr id="292874" name="Text Box 10"/>
          <p:cNvSpPr txBox="1">
            <a:spLocks noChangeArrowheads="1"/>
          </p:cNvSpPr>
          <p:nvPr/>
        </p:nvSpPr>
        <p:spPr bwMode="auto">
          <a:xfrm>
            <a:off x="-12448" y="0"/>
            <a:ext cx="9170848" cy="130035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EVOLUTIONS 2022</a:t>
            </a:r>
          </a:p>
          <a:p>
            <a:pPr algn="ctr" defTabSz="914400">
              <a:spcBef>
                <a:spcPct val="50000"/>
              </a:spcBef>
              <a:defRPr/>
            </a:pPr>
            <a:endParaRPr lang="fr-FR" sz="100" dirty="0">
              <a:latin typeface="Franklin Gothic Heavy" panose="020B0903020102020204" pitchFamily="34" charset="0"/>
            </a:endParaRPr>
          </a:p>
        </p:txBody>
      </p:sp>
      <p:sp>
        <p:nvSpPr>
          <p:cNvPr id="3" name="Rectangle 2"/>
          <p:cNvSpPr/>
          <p:nvPr/>
        </p:nvSpPr>
        <p:spPr>
          <a:xfrm>
            <a:off x="-35043" y="2420888"/>
            <a:ext cx="9036496" cy="4532010"/>
          </a:xfrm>
          <a:prstGeom prst="rect">
            <a:avLst/>
          </a:prstGeom>
        </p:spPr>
        <p:txBody>
          <a:bodyPr wrap="square">
            <a:spAutoFit/>
          </a:bodyPr>
          <a:lstStyle/>
          <a:p>
            <a:pPr marL="811213" indent="-457200" algn="just">
              <a:lnSpc>
                <a:spcPts val="3500"/>
              </a:lnSpc>
              <a:spcBef>
                <a:spcPts val="0"/>
              </a:spcBef>
              <a:buClr>
                <a:schemeClr val="accent6">
                  <a:lumMod val="75000"/>
                </a:schemeClr>
              </a:buClr>
              <a:buSzPct val="100000"/>
              <a:buFont typeface="Wingdings" panose="05000000000000000000" pitchFamily="2" charset="2"/>
              <a:buChar char="§"/>
              <a:tabLst>
                <a:tab pos="1827213" algn="l"/>
                <a:tab pos="2741613" algn="l"/>
                <a:tab pos="3656013" algn="l"/>
                <a:tab pos="4570413" algn="l"/>
                <a:tab pos="5484813" algn="l"/>
                <a:tab pos="6399213" algn="l"/>
                <a:tab pos="7313613" algn="l"/>
                <a:tab pos="8228013" algn="l"/>
                <a:tab pos="9142413" algn="l"/>
                <a:tab pos="10056813" algn="l"/>
              </a:tabLst>
              <a:defRPr/>
            </a:pPr>
            <a:r>
              <a:rPr lang="fr-FR" sz="2200" kern="0" dirty="0">
                <a:solidFill>
                  <a:srgbClr val="000000"/>
                </a:solidFill>
                <a:latin typeface="Roboto"/>
                <a:ea typeface="Arial Unicode MS"/>
                <a:cs typeface="Arial Unicode MS"/>
              </a:rPr>
              <a:t>L’année 2021 est la 2</a:t>
            </a:r>
            <a:r>
              <a:rPr lang="fr-FR" sz="2200" kern="0" baseline="30000" dirty="0">
                <a:solidFill>
                  <a:srgbClr val="000000"/>
                </a:solidFill>
                <a:latin typeface="Roboto"/>
                <a:ea typeface="Arial Unicode MS"/>
                <a:cs typeface="Arial Unicode MS"/>
              </a:rPr>
              <a:t>ème</a:t>
            </a:r>
            <a:r>
              <a:rPr lang="fr-FR" sz="2200" kern="0" dirty="0">
                <a:solidFill>
                  <a:srgbClr val="000000"/>
                </a:solidFill>
                <a:latin typeface="Roboto"/>
                <a:ea typeface="Arial Unicode MS"/>
                <a:cs typeface="Arial Unicode MS"/>
              </a:rPr>
              <a:t> année marquée par la crise sanitaire.</a:t>
            </a:r>
          </a:p>
          <a:p>
            <a:pPr marL="811213" indent="-457200" algn="just">
              <a:lnSpc>
                <a:spcPts val="3500"/>
              </a:lnSpc>
              <a:spcBef>
                <a:spcPts val="0"/>
              </a:spcBef>
              <a:buClr>
                <a:schemeClr val="accent6">
                  <a:lumMod val="75000"/>
                </a:schemeClr>
              </a:buClr>
              <a:buSzPct val="100000"/>
              <a:buFont typeface="Wingdings" panose="05000000000000000000" pitchFamily="2" charset="2"/>
              <a:buChar char="§"/>
              <a:tabLst>
                <a:tab pos="1827213" algn="l"/>
                <a:tab pos="2741613" algn="l"/>
                <a:tab pos="3656013" algn="l"/>
                <a:tab pos="4570413" algn="l"/>
                <a:tab pos="5484813" algn="l"/>
                <a:tab pos="6399213" algn="l"/>
                <a:tab pos="7313613" algn="l"/>
                <a:tab pos="8228013" algn="l"/>
                <a:tab pos="9142413" algn="l"/>
                <a:tab pos="10056813" algn="l"/>
              </a:tabLst>
              <a:defRPr/>
            </a:pPr>
            <a:endParaRPr lang="fr-FR" sz="1400" kern="0" dirty="0">
              <a:solidFill>
                <a:srgbClr val="000000"/>
              </a:solidFill>
              <a:latin typeface="Roboto"/>
              <a:ea typeface="Arial Unicode MS"/>
              <a:cs typeface="Arial Unicode MS"/>
            </a:endParaRPr>
          </a:p>
          <a:p>
            <a:pPr marL="811213" indent="-457200" algn="just">
              <a:lnSpc>
                <a:spcPts val="3500"/>
              </a:lnSpc>
              <a:spcBef>
                <a:spcPts val="0"/>
              </a:spcBef>
              <a:buClr>
                <a:schemeClr val="accent6">
                  <a:lumMod val="75000"/>
                </a:schemeClr>
              </a:buClr>
              <a:buSzPct val="100000"/>
              <a:buFont typeface="Wingdings" panose="05000000000000000000" pitchFamily="2" charset="2"/>
              <a:buChar char="§"/>
              <a:tabLst>
                <a:tab pos="1827213" algn="l"/>
                <a:tab pos="2741613" algn="l"/>
                <a:tab pos="3656013" algn="l"/>
                <a:tab pos="4570413" algn="l"/>
                <a:tab pos="5484813" algn="l"/>
                <a:tab pos="6399213" algn="l"/>
                <a:tab pos="7313613" algn="l"/>
                <a:tab pos="8228013" algn="l"/>
                <a:tab pos="9142413" algn="l"/>
                <a:tab pos="10056813" algn="l"/>
              </a:tabLst>
              <a:defRPr/>
            </a:pPr>
            <a:r>
              <a:rPr lang="fr-FR" sz="2200" kern="0" dirty="0">
                <a:solidFill>
                  <a:srgbClr val="000000"/>
                </a:solidFill>
                <a:latin typeface="Roboto"/>
                <a:ea typeface="Arial Unicode MS"/>
                <a:cs typeface="Arial Unicode MS"/>
              </a:rPr>
              <a:t>L’année 2022 s’annonce dans la continuité des 2 années précédentes. Elle sera donc impactée par une augmentation des achats comme les produits d’entretien, le remplacement des agents en arrêts maladie, le recrutement de personnel supplémentaire afin de pouvoir assurer les protocoles sanitaires pendant les temps péri éducatifs et dans les structures petite enfance,...</a:t>
            </a:r>
          </a:p>
          <a:p>
            <a:pPr marL="722313" lvl="0" indent="-368300" algn="just">
              <a:spcBef>
                <a:spcPts val="0"/>
              </a:spcBef>
              <a:buClr>
                <a:srgbClr val="1F497D"/>
              </a:buClr>
              <a:buSzPct val="100000"/>
              <a:tabLst>
                <a:tab pos="1827213" algn="l"/>
                <a:tab pos="2741613" algn="l"/>
                <a:tab pos="3656013" algn="l"/>
                <a:tab pos="4570413" algn="l"/>
                <a:tab pos="5484813" algn="l"/>
                <a:tab pos="6399213" algn="l"/>
                <a:tab pos="7313613" algn="l"/>
                <a:tab pos="8228013" algn="l"/>
                <a:tab pos="9142413" algn="l"/>
                <a:tab pos="10056813" algn="l"/>
              </a:tabLst>
              <a:defRPr/>
            </a:pPr>
            <a:endParaRPr lang="fr-FR" sz="2600" kern="0" dirty="0">
              <a:solidFill>
                <a:srgbClr val="000000"/>
              </a:solidFill>
              <a:latin typeface="Calibri" pitchFamily="34" charset="0"/>
              <a:ea typeface="Arial Unicode MS"/>
              <a:cs typeface="Arial Unicode MS"/>
            </a:endParaRPr>
          </a:p>
        </p:txBody>
      </p:sp>
    </p:spTree>
    <p:extLst>
      <p:ext uri="{BB962C8B-B14F-4D97-AF65-F5344CB8AC3E}">
        <p14:creationId xmlns:p14="http://schemas.microsoft.com/office/powerpoint/2010/main" val="19386031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a:xfrm>
            <a:off x="366463" y="764704"/>
            <a:ext cx="8748464" cy="708025"/>
          </a:xfrm>
        </p:spPr>
        <p:txBody>
          <a:bodyPr anchor="t"/>
          <a:lstStyle/>
          <a:p>
            <a:pPr marL="0" indent="0" algn="l" eaLnBrk="1" hangingPunct="1">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3600" b="1" dirty="0">
              <a:solidFill>
                <a:schemeClr val="accent6">
                  <a:lumMod val="75000"/>
                </a:schemeClr>
              </a:solidFill>
              <a:latin typeface="+mj-lt"/>
            </a:endParaRPr>
          </a:p>
          <a:p>
            <a:pPr marL="0" indent="0" algn="l" eaLnBrk="1" hangingPunct="1">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3600" b="1" dirty="0">
                <a:solidFill>
                  <a:schemeClr val="accent6">
                    <a:lumMod val="75000"/>
                  </a:schemeClr>
                </a:solidFill>
                <a:latin typeface="+mj-lt"/>
              </a:rPr>
              <a:t>B - DEPENSES DE FONCTIONNEMENT     COURANTES</a:t>
            </a: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3600" dirty="0">
              <a:solidFill>
                <a:schemeClr val="accent6"/>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3600" dirty="0">
              <a:solidFill>
                <a:schemeClr val="accent6"/>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4000" dirty="0">
              <a:solidFill>
                <a:schemeClr val="bg2">
                  <a:lumMod val="50000"/>
                </a:schemeClr>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4000" dirty="0">
              <a:solidFill>
                <a:schemeClr val="bg2">
                  <a:lumMod val="50000"/>
                </a:schemeClr>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4000" dirty="0">
              <a:solidFill>
                <a:schemeClr val="bg2">
                  <a:lumMod val="50000"/>
                </a:schemeClr>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4000" dirty="0">
              <a:solidFill>
                <a:schemeClr val="bg2">
                  <a:lumMod val="50000"/>
                </a:schemeClr>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4000" dirty="0">
              <a:solidFill>
                <a:schemeClr val="bg2">
                  <a:lumMod val="50000"/>
                </a:schemeClr>
              </a:solidFill>
              <a:latin typeface="Franklin Gothic Demi" panose="020B0703020102020204"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3400" dirty="0">
              <a:latin typeface="Calibri" pitchFamily="34" charset="0"/>
            </a:endParaRPr>
          </a:p>
          <a:p>
            <a:pPr marL="341313" indent="-341313" algn="l"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3400" dirty="0">
              <a:latin typeface="Calibri" pitchFamily="34" charset="0"/>
            </a:endParaRPr>
          </a:p>
        </p:txBody>
      </p:sp>
      <p:sp>
        <p:nvSpPr>
          <p:cNvPr id="51203"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hangingPunct="1">
              <a:buClr>
                <a:srgbClr val="000000"/>
              </a:buClr>
              <a:buSzPct val="100000"/>
              <a:buFont typeface="Times New Roman" panose="02020603050405020304" pitchFamily="18" charset="0"/>
              <a:buNone/>
            </a:pPr>
            <a:fld id="{318EC3A9-7085-4506-9C7C-D7E864BFB7DE}" type="slidenum">
              <a:rPr lang="fr-FR" altLang="fr-FR" sz="1200" b="1"/>
              <a:pPr algn="r" eaLnBrk="1" hangingPunct="1">
                <a:buClr>
                  <a:srgbClr val="000000"/>
                </a:buClr>
                <a:buSzPct val="100000"/>
                <a:buFont typeface="Times New Roman" panose="02020603050405020304" pitchFamily="18" charset="0"/>
                <a:buNone/>
              </a:pPr>
              <a:t>18</a:t>
            </a:fld>
            <a:endParaRPr lang="fr-FR" altLang="fr-FR" sz="1200" b="1" dirty="0"/>
          </a:p>
        </p:txBody>
      </p:sp>
      <p:sp>
        <p:nvSpPr>
          <p:cNvPr id="3" name="Rectangle 2"/>
          <p:cNvSpPr/>
          <p:nvPr/>
        </p:nvSpPr>
        <p:spPr>
          <a:xfrm>
            <a:off x="0" y="2708920"/>
            <a:ext cx="9036496" cy="4980851"/>
          </a:xfrm>
          <a:prstGeom prst="rect">
            <a:avLst/>
          </a:prstGeom>
        </p:spPr>
        <p:txBody>
          <a:bodyPr wrap="square">
            <a:spAutoFit/>
          </a:bodyPr>
          <a:lstStyle/>
          <a:p>
            <a:pPr marL="811213" indent="-457200" algn="just">
              <a:lnSpc>
                <a:spcPts val="3500"/>
              </a:lnSpc>
              <a:spcBef>
                <a:spcPts val="0"/>
              </a:spcBef>
              <a:buClr>
                <a:schemeClr val="accent6">
                  <a:lumMod val="75000"/>
                </a:schemeClr>
              </a:buClr>
              <a:buSzPct val="100000"/>
              <a:buFont typeface="Wingdings" panose="05000000000000000000" pitchFamily="2" charset="2"/>
              <a:buChar char="§"/>
              <a:tabLst>
                <a:tab pos="1827213" algn="l"/>
                <a:tab pos="2741613" algn="l"/>
                <a:tab pos="3656013" algn="l"/>
                <a:tab pos="4570413" algn="l"/>
                <a:tab pos="5484813" algn="l"/>
                <a:tab pos="6399213" algn="l"/>
                <a:tab pos="7313613" algn="l"/>
                <a:tab pos="8228013" algn="l"/>
                <a:tab pos="9142413" algn="l"/>
                <a:tab pos="10056813" algn="l"/>
              </a:tabLst>
              <a:defRPr/>
            </a:pPr>
            <a:r>
              <a:rPr lang="fr-FR" sz="2600" kern="0" dirty="0">
                <a:solidFill>
                  <a:srgbClr val="000000"/>
                </a:solidFill>
                <a:latin typeface="Roboto"/>
                <a:ea typeface="Arial Unicode MS"/>
                <a:cs typeface="Arial Unicode MS"/>
              </a:rPr>
              <a:t>L’évolution des dépenses de fonctionnement est encore contrainte par la situation économique actuelle.</a:t>
            </a:r>
          </a:p>
          <a:p>
            <a:pPr marL="811213" indent="-457200" algn="just">
              <a:lnSpc>
                <a:spcPts val="3500"/>
              </a:lnSpc>
              <a:spcBef>
                <a:spcPts val="0"/>
              </a:spcBef>
              <a:buClr>
                <a:schemeClr val="accent6">
                  <a:lumMod val="75000"/>
                </a:schemeClr>
              </a:buClr>
              <a:buSzPct val="100000"/>
              <a:buFont typeface="Wingdings" panose="05000000000000000000" pitchFamily="2" charset="2"/>
              <a:buChar char="§"/>
              <a:tabLst>
                <a:tab pos="1827213" algn="l"/>
                <a:tab pos="2741613" algn="l"/>
                <a:tab pos="3656013" algn="l"/>
                <a:tab pos="4570413" algn="l"/>
                <a:tab pos="5484813" algn="l"/>
                <a:tab pos="6399213" algn="l"/>
                <a:tab pos="7313613" algn="l"/>
                <a:tab pos="8228013" algn="l"/>
                <a:tab pos="9142413" algn="l"/>
                <a:tab pos="10056813" algn="l"/>
              </a:tabLst>
              <a:defRPr/>
            </a:pPr>
            <a:endParaRPr lang="fr-FR" sz="2600" kern="0" dirty="0">
              <a:solidFill>
                <a:srgbClr val="000000"/>
              </a:solidFill>
              <a:latin typeface="Roboto"/>
              <a:ea typeface="Arial Unicode MS"/>
              <a:cs typeface="Arial Unicode MS"/>
            </a:endParaRPr>
          </a:p>
          <a:p>
            <a:pPr marL="811213" indent="-457200" algn="just">
              <a:lnSpc>
                <a:spcPts val="3500"/>
              </a:lnSpc>
              <a:spcBef>
                <a:spcPts val="0"/>
              </a:spcBef>
              <a:buClr>
                <a:schemeClr val="accent6">
                  <a:lumMod val="75000"/>
                </a:schemeClr>
              </a:buClr>
              <a:buSzPct val="100000"/>
              <a:buFont typeface="Wingdings" panose="05000000000000000000" pitchFamily="2" charset="2"/>
              <a:buChar char="§"/>
              <a:tabLst>
                <a:tab pos="1827213" algn="l"/>
                <a:tab pos="2741613" algn="l"/>
                <a:tab pos="3656013" algn="l"/>
                <a:tab pos="4570413" algn="l"/>
                <a:tab pos="5484813" algn="l"/>
                <a:tab pos="6399213" algn="l"/>
                <a:tab pos="7313613" algn="l"/>
                <a:tab pos="8228013" algn="l"/>
                <a:tab pos="9142413" algn="l"/>
                <a:tab pos="10056813" algn="l"/>
              </a:tabLst>
              <a:defRPr/>
            </a:pPr>
            <a:r>
              <a:rPr lang="fr-FR" sz="2600" kern="0" dirty="0">
                <a:solidFill>
                  <a:srgbClr val="000000"/>
                </a:solidFill>
                <a:latin typeface="Roboto"/>
                <a:ea typeface="Arial Unicode MS"/>
                <a:cs typeface="Arial Unicode MS"/>
              </a:rPr>
              <a:t>Les hausses des fluides et des denrées alimentaires impacteront également le budget des collectivités.</a:t>
            </a:r>
          </a:p>
          <a:p>
            <a:pPr marL="354013" algn="just">
              <a:lnSpc>
                <a:spcPts val="3500"/>
              </a:lnSpc>
              <a:spcBef>
                <a:spcPts val="0"/>
              </a:spcBef>
              <a:buClr>
                <a:schemeClr val="accent6">
                  <a:lumMod val="75000"/>
                </a:schemeClr>
              </a:buClr>
              <a:buSzPct val="100000"/>
              <a:tabLst>
                <a:tab pos="1827213" algn="l"/>
                <a:tab pos="2741613" algn="l"/>
                <a:tab pos="3656013" algn="l"/>
                <a:tab pos="4570413" algn="l"/>
                <a:tab pos="5484813" algn="l"/>
                <a:tab pos="6399213" algn="l"/>
                <a:tab pos="7313613" algn="l"/>
                <a:tab pos="8228013" algn="l"/>
                <a:tab pos="9142413" algn="l"/>
                <a:tab pos="10056813" algn="l"/>
              </a:tabLst>
              <a:defRPr/>
            </a:pPr>
            <a:endParaRPr lang="fr-FR" sz="2600" kern="0" dirty="0">
              <a:solidFill>
                <a:srgbClr val="000000"/>
              </a:solidFill>
              <a:latin typeface="Roboto"/>
              <a:ea typeface="Arial Unicode MS"/>
              <a:cs typeface="Arial Unicode MS"/>
            </a:endParaRPr>
          </a:p>
          <a:p>
            <a:pPr marL="811213" indent="-457200" algn="just">
              <a:lnSpc>
                <a:spcPts val="3500"/>
              </a:lnSpc>
              <a:spcBef>
                <a:spcPts val="0"/>
              </a:spcBef>
              <a:buClr>
                <a:schemeClr val="accent6">
                  <a:lumMod val="75000"/>
                </a:schemeClr>
              </a:buClr>
              <a:buSzPct val="100000"/>
              <a:buFont typeface="Wingdings" panose="05000000000000000000" pitchFamily="2" charset="2"/>
              <a:buChar char="§"/>
              <a:tabLst>
                <a:tab pos="1827213" algn="l"/>
                <a:tab pos="2741613" algn="l"/>
                <a:tab pos="3656013" algn="l"/>
                <a:tab pos="4570413" algn="l"/>
                <a:tab pos="5484813" algn="l"/>
                <a:tab pos="6399213" algn="l"/>
                <a:tab pos="7313613" algn="l"/>
                <a:tab pos="8228013" algn="l"/>
                <a:tab pos="9142413" algn="l"/>
                <a:tab pos="10056813" algn="l"/>
              </a:tabLst>
              <a:defRPr/>
            </a:pPr>
            <a:r>
              <a:rPr lang="fr-FR" sz="2600" kern="0" dirty="0">
                <a:solidFill>
                  <a:srgbClr val="000000"/>
                </a:solidFill>
                <a:latin typeface="Roboto"/>
                <a:ea typeface="Arial Unicode MS"/>
                <a:cs typeface="Arial Unicode MS"/>
              </a:rPr>
              <a:t>Ainsi, la vigilance sera toujours de rigueur lors de la </a:t>
            </a:r>
            <a:r>
              <a:rPr lang="fr-FR" sz="2600" kern="0" dirty="0">
                <a:solidFill>
                  <a:schemeClr val="tx1"/>
                </a:solidFill>
                <a:latin typeface="Roboto"/>
                <a:ea typeface="Arial Unicode MS"/>
                <a:cs typeface="Arial Unicode MS"/>
              </a:rPr>
              <a:t>création de dépenses nouvelles ou lors des augmentations de dépenses.  </a:t>
            </a:r>
            <a:endParaRPr lang="fr-FR" sz="2600" strike="sngStrike" kern="0" dirty="0">
              <a:solidFill>
                <a:schemeClr val="tx1"/>
              </a:solidFill>
              <a:latin typeface="Roboto"/>
              <a:ea typeface="Arial Unicode MS"/>
              <a:cs typeface="Arial Unicode MS"/>
            </a:endParaRPr>
          </a:p>
          <a:p>
            <a:pPr marL="722313" indent="-368300" algn="just">
              <a:lnSpc>
                <a:spcPts val="3500"/>
              </a:lnSpc>
              <a:spcBef>
                <a:spcPts val="0"/>
              </a:spcBef>
              <a:buClr>
                <a:schemeClr val="accent6">
                  <a:lumMod val="75000"/>
                </a:schemeClr>
              </a:buClr>
              <a:buSzPct val="100000"/>
              <a:buFont typeface="Wingdings" pitchFamily="2" charset="2"/>
              <a:buChar char="Ø"/>
              <a:tabLst>
                <a:tab pos="1827213" algn="l"/>
                <a:tab pos="2741613" algn="l"/>
                <a:tab pos="3656013" algn="l"/>
                <a:tab pos="4570413" algn="l"/>
                <a:tab pos="5484813" algn="l"/>
                <a:tab pos="6399213" algn="l"/>
                <a:tab pos="7313613" algn="l"/>
                <a:tab pos="8228013" algn="l"/>
                <a:tab pos="9142413" algn="l"/>
                <a:tab pos="10056813" algn="l"/>
              </a:tabLst>
              <a:defRPr/>
            </a:pPr>
            <a:endParaRPr lang="fr-FR" sz="2600" kern="0" dirty="0">
              <a:solidFill>
                <a:srgbClr val="000000"/>
              </a:solidFill>
              <a:latin typeface="Roboto"/>
              <a:ea typeface="Arial Unicode MS"/>
              <a:cs typeface="Arial Unicode MS"/>
            </a:endParaRPr>
          </a:p>
          <a:p>
            <a:pPr marL="722313" lvl="0" indent="-368300" algn="just">
              <a:spcBef>
                <a:spcPts val="0"/>
              </a:spcBef>
              <a:buClr>
                <a:srgbClr val="1F497D"/>
              </a:buClr>
              <a:buSzPct val="100000"/>
              <a:tabLst>
                <a:tab pos="1827213" algn="l"/>
                <a:tab pos="2741613" algn="l"/>
                <a:tab pos="3656013" algn="l"/>
                <a:tab pos="4570413" algn="l"/>
                <a:tab pos="5484813" algn="l"/>
                <a:tab pos="6399213" algn="l"/>
                <a:tab pos="7313613" algn="l"/>
                <a:tab pos="8228013" algn="l"/>
                <a:tab pos="9142413" algn="l"/>
                <a:tab pos="10056813" algn="l"/>
              </a:tabLst>
              <a:defRPr/>
            </a:pPr>
            <a:endParaRPr lang="fr-FR" sz="2600" kern="0" dirty="0">
              <a:solidFill>
                <a:srgbClr val="000000"/>
              </a:solidFill>
              <a:latin typeface="Calibri" pitchFamily="34" charset="0"/>
              <a:ea typeface="Arial Unicode MS"/>
              <a:cs typeface="Arial Unicode MS"/>
            </a:endParaRPr>
          </a:p>
        </p:txBody>
      </p:sp>
      <p:sp>
        <p:nvSpPr>
          <p:cNvPr id="5" name="Text Box 10">
            <a:extLst>
              <a:ext uri="{FF2B5EF4-FFF2-40B4-BE49-F238E27FC236}">
                <a16:creationId xmlns:a16="http://schemas.microsoft.com/office/drawing/2014/main" id="{8F123553-2AD2-4CFC-8D75-6DA1E20DA3E2}"/>
              </a:ext>
            </a:extLst>
          </p:cNvPr>
          <p:cNvSpPr txBox="1">
            <a:spLocks noChangeArrowheads="1"/>
          </p:cNvSpPr>
          <p:nvPr/>
        </p:nvSpPr>
        <p:spPr bwMode="auto">
          <a:xfrm>
            <a:off x="-12448" y="0"/>
            <a:ext cx="9170848" cy="130035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EVOLUTIONS 2022</a:t>
            </a:r>
          </a:p>
          <a:p>
            <a:pPr algn="ctr" defTabSz="914400">
              <a:spcBef>
                <a:spcPct val="50000"/>
              </a:spcBef>
              <a:defRPr/>
            </a:pPr>
            <a:endParaRPr lang="fr-FR" sz="100" dirty="0">
              <a:latin typeface="Franklin Gothic Heavy" panose="020B09030201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8256" y="928605"/>
            <a:ext cx="9125744" cy="55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722313" indent="-192088"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chemeClr val="tx2"/>
              </a:buClr>
            </a:pPr>
            <a:r>
              <a:rPr lang="fr-FR" altLang="fr-FR" sz="3000" dirty="0">
                <a:solidFill>
                  <a:schemeClr val="accent6"/>
                </a:solidFill>
                <a:latin typeface="+mj-lt"/>
              </a:rPr>
              <a:t>Poste principal de dépenses à maîtriser  </a:t>
            </a:r>
          </a:p>
        </p:txBody>
      </p:sp>
      <p:sp>
        <p:nvSpPr>
          <p:cNvPr id="53252"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9EE5EC51-7948-4D8D-A4D4-7954C280AD43}" type="slidenum">
              <a:rPr lang="fr-FR" altLang="fr-FR" sz="1200" b="1"/>
              <a:pPr algn="ctr" eaLnBrk="1" hangingPunct="1">
                <a:buClr>
                  <a:srgbClr val="000000"/>
                </a:buClr>
                <a:buSzPct val="100000"/>
                <a:buFont typeface="Times New Roman" panose="02020603050405020304" pitchFamily="18" charset="0"/>
                <a:buNone/>
              </a:pPr>
              <a:t>19</a:t>
            </a:fld>
            <a:endParaRPr lang="fr-FR" alt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1547005626"/>
              </p:ext>
            </p:extLst>
          </p:nvPr>
        </p:nvGraphicFramePr>
        <p:xfrm>
          <a:off x="1176122" y="1680788"/>
          <a:ext cx="6791756" cy="3352408"/>
        </p:xfrm>
        <a:graphic>
          <a:graphicData uri="http://schemas.openxmlformats.org/drawingml/2006/table">
            <a:tbl>
              <a:tblPr firstRow="1" bandRow="1">
                <a:tableStyleId>{93296810-A885-4BE3-A3E7-6D5BEEA58F35}</a:tableStyleId>
              </a:tblPr>
              <a:tblGrid>
                <a:gridCol w="1595678">
                  <a:extLst>
                    <a:ext uri="{9D8B030D-6E8A-4147-A177-3AD203B41FA5}">
                      <a16:colId xmlns:a16="http://schemas.microsoft.com/office/drawing/2014/main" val="20000"/>
                    </a:ext>
                  </a:extLst>
                </a:gridCol>
                <a:gridCol w="1736554">
                  <a:extLst>
                    <a:ext uri="{9D8B030D-6E8A-4147-A177-3AD203B41FA5}">
                      <a16:colId xmlns:a16="http://schemas.microsoft.com/office/drawing/2014/main" val="20001"/>
                    </a:ext>
                  </a:extLst>
                </a:gridCol>
                <a:gridCol w="916240">
                  <a:extLst>
                    <a:ext uri="{9D8B030D-6E8A-4147-A177-3AD203B41FA5}">
                      <a16:colId xmlns:a16="http://schemas.microsoft.com/office/drawing/2014/main" val="20002"/>
                    </a:ext>
                  </a:extLst>
                </a:gridCol>
                <a:gridCol w="2543284">
                  <a:extLst>
                    <a:ext uri="{9D8B030D-6E8A-4147-A177-3AD203B41FA5}">
                      <a16:colId xmlns:a16="http://schemas.microsoft.com/office/drawing/2014/main" val="20003"/>
                    </a:ext>
                  </a:extLst>
                </a:gridCol>
              </a:tblGrid>
              <a:tr h="792088">
                <a:tc>
                  <a:txBody>
                    <a:bodyPr/>
                    <a:lstStyle/>
                    <a:p>
                      <a:pPr algn="ctr"/>
                      <a:r>
                        <a:rPr lang="fr-FR" dirty="0"/>
                        <a:t>Année</a:t>
                      </a:r>
                    </a:p>
                  </a:txBody>
                  <a:tcPr anchor="ctr"/>
                </a:tc>
                <a:tc>
                  <a:txBody>
                    <a:bodyPr/>
                    <a:lstStyle/>
                    <a:p>
                      <a:pPr algn="ctr"/>
                      <a:r>
                        <a:rPr lang="fr-FR" dirty="0"/>
                        <a:t>Nombre agents au 1/1/N</a:t>
                      </a:r>
                    </a:p>
                  </a:txBody>
                  <a:tcPr anchor="ctr"/>
                </a:tc>
                <a:tc>
                  <a:txBody>
                    <a:bodyPr/>
                    <a:lstStyle/>
                    <a:p>
                      <a:pPr algn="ctr"/>
                      <a:r>
                        <a:rPr lang="fr-FR" dirty="0"/>
                        <a:t>ETP</a:t>
                      </a:r>
                    </a:p>
                  </a:txBody>
                  <a:tcPr anchor="ctr"/>
                </a:tc>
                <a:tc>
                  <a:txBody>
                    <a:bodyPr/>
                    <a:lstStyle/>
                    <a:p>
                      <a:pPr algn="ctr"/>
                      <a:r>
                        <a:rPr lang="fr-FR" dirty="0"/>
                        <a:t>Dépenses chapitre 012 en K€</a:t>
                      </a:r>
                    </a:p>
                  </a:txBody>
                  <a:tcPr anchor="ctr"/>
                </a:tc>
                <a:extLst>
                  <a:ext uri="{0D108BD9-81ED-4DB2-BD59-A6C34878D82A}">
                    <a16:rowId xmlns:a16="http://schemas.microsoft.com/office/drawing/2014/main" val="10000"/>
                  </a:ext>
                </a:extLst>
              </a:tr>
              <a:tr h="308927">
                <a:tc>
                  <a:txBody>
                    <a:bodyPr/>
                    <a:lstStyle/>
                    <a:p>
                      <a:pPr algn="ctr"/>
                      <a:r>
                        <a:rPr lang="fr-FR" dirty="0"/>
                        <a:t>2016</a:t>
                      </a:r>
                    </a:p>
                  </a:txBody>
                  <a:tcPr/>
                </a:tc>
                <a:tc>
                  <a:txBody>
                    <a:bodyPr/>
                    <a:lstStyle/>
                    <a:p>
                      <a:pPr algn="ctr"/>
                      <a:r>
                        <a:rPr lang="fr-FR" dirty="0"/>
                        <a:t>223</a:t>
                      </a:r>
                    </a:p>
                  </a:txBody>
                  <a:tcPr/>
                </a:tc>
                <a:tc>
                  <a:txBody>
                    <a:bodyPr/>
                    <a:lstStyle/>
                    <a:p>
                      <a:pPr algn="ctr"/>
                      <a:r>
                        <a:rPr lang="fr-FR" dirty="0"/>
                        <a:t>161</a:t>
                      </a:r>
                    </a:p>
                  </a:txBody>
                  <a:tcPr/>
                </a:tc>
                <a:tc>
                  <a:txBody>
                    <a:bodyPr/>
                    <a:lstStyle/>
                    <a:p>
                      <a:pPr algn="ctr"/>
                      <a:r>
                        <a:rPr lang="fr-FR" dirty="0"/>
                        <a:t>5 936 soit</a:t>
                      </a:r>
                      <a:r>
                        <a:rPr lang="fr-FR" baseline="0" dirty="0"/>
                        <a:t> 5763 net</a:t>
                      </a:r>
                      <a:endParaRPr lang="fr-FR" dirty="0"/>
                    </a:p>
                  </a:txBody>
                  <a:tcPr/>
                </a:tc>
                <a:extLst>
                  <a:ext uri="{0D108BD9-81ED-4DB2-BD59-A6C34878D82A}">
                    <a16:rowId xmlns:a16="http://schemas.microsoft.com/office/drawing/2014/main" val="10001"/>
                  </a:ext>
                </a:extLst>
              </a:tr>
              <a:tr h="303207">
                <a:tc>
                  <a:txBody>
                    <a:bodyPr/>
                    <a:lstStyle/>
                    <a:p>
                      <a:pPr algn="ctr"/>
                      <a:r>
                        <a:rPr lang="fr-FR" dirty="0"/>
                        <a:t>2017</a:t>
                      </a:r>
                    </a:p>
                  </a:txBody>
                  <a:tcPr/>
                </a:tc>
                <a:tc>
                  <a:txBody>
                    <a:bodyPr/>
                    <a:lstStyle/>
                    <a:p>
                      <a:pPr algn="ctr"/>
                      <a:r>
                        <a:rPr lang="fr-FR" dirty="0"/>
                        <a:t>233</a:t>
                      </a:r>
                    </a:p>
                  </a:txBody>
                  <a:tcPr/>
                </a:tc>
                <a:tc>
                  <a:txBody>
                    <a:bodyPr/>
                    <a:lstStyle/>
                    <a:p>
                      <a:pPr algn="ctr"/>
                      <a:r>
                        <a:rPr lang="fr-FR" dirty="0"/>
                        <a:t>168</a:t>
                      </a:r>
                    </a:p>
                  </a:txBody>
                  <a:tcPr/>
                </a:tc>
                <a:tc>
                  <a:txBody>
                    <a:bodyPr/>
                    <a:lstStyle/>
                    <a:p>
                      <a:pPr algn="ctr"/>
                      <a:r>
                        <a:rPr lang="fr-FR" dirty="0"/>
                        <a:t>6 </a:t>
                      </a:r>
                      <a:r>
                        <a:rPr lang="fr-FR"/>
                        <a:t>167</a:t>
                      </a:r>
                      <a:r>
                        <a:rPr lang="fr-FR" baseline="0"/>
                        <a:t> soit 5 952 net</a:t>
                      </a:r>
                      <a:endParaRPr lang="fr-FR" dirty="0"/>
                    </a:p>
                  </a:txBody>
                  <a:tcPr/>
                </a:tc>
                <a:extLst>
                  <a:ext uri="{0D108BD9-81ED-4DB2-BD59-A6C34878D82A}">
                    <a16:rowId xmlns:a16="http://schemas.microsoft.com/office/drawing/2014/main" val="10002"/>
                  </a:ext>
                </a:extLst>
              </a:tr>
              <a:tr h="303207">
                <a:tc>
                  <a:txBody>
                    <a:bodyPr/>
                    <a:lstStyle/>
                    <a:p>
                      <a:pPr algn="ctr"/>
                      <a:r>
                        <a:rPr lang="fr-FR" dirty="0"/>
                        <a:t>2018</a:t>
                      </a:r>
                    </a:p>
                  </a:txBody>
                  <a:tcPr/>
                </a:tc>
                <a:tc>
                  <a:txBody>
                    <a:bodyPr/>
                    <a:lstStyle/>
                    <a:p>
                      <a:pPr algn="ctr"/>
                      <a:r>
                        <a:rPr lang="fr-FR" dirty="0"/>
                        <a:t>232</a:t>
                      </a:r>
                    </a:p>
                  </a:txBody>
                  <a:tcPr/>
                </a:tc>
                <a:tc>
                  <a:txBody>
                    <a:bodyPr/>
                    <a:lstStyle/>
                    <a:p>
                      <a:pPr algn="ctr"/>
                      <a:r>
                        <a:rPr lang="fr-FR" dirty="0"/>
                        <a:t>170</a:t>
                      </a:r>
                    </a:p>
                  </a:txBody>
                  <a:tcPr/>
                </a:tc>
                <a:tc>
                  <a:txBody>
                    <a:bodyPr/>
                    <a:lstStyle/>
                    <a:p>
                      <a:pPr algn="ctr"/>
                      <a:r>
                        <a:rPr lang="fr-FR" dirty="0"/>
                        <a:t>6 193</a:t>
                      </a:r>
                      <a:r>
                        <a:rPr lang="fr-FR" baseline="0" dirty="0"/>
                        <a:t> soit 5 983 net</a:t>
                      </a:r>
                      <a:endParaRPr lang="fr-FR" dirty="0"/>
                    </a:p>
                  </a:txBody>
                  <a:tcPr/>
                </a:tc>
                <a:extLst>
                  <a:ext uri="{0D108BD9-81ED-4DB2-BD59-A6C34878D82A}">
                    <a16:rowId xmlns:a16="http://schemas.microsoft.com/office/drawing/2014/main" val="10003"/>
                  </a:ext>
                </a:extLst>
              </a:tr>
              <a:tr h="303207">
                <a:tc>
                  <a:txBody>
                    <a:bodyPr/>
                    <a:lstStyle/>
                    <a:p>
                      <a:pPr algn="ctr"/>
                      <a:r>
                        <a:rPr lang="fr-FR" dirty="0"/>
                        <a:t>2019</a:t>
                      </a:r>
                    </a:p>
                  </a:txBody>
                  <a:tcPr/>
                </a:tc>
                <a:tc>
                  <a:txBody>
                    <a:bodyPr/>
                    <a:lstStyle/>
                    <a:p>
                      <a:pPr algn="ctr"/>
                      <a:r>
                        <a:rPr lang="fr-FR" dirty="0"/>
                        <a:t>224</a:t>
                      </a:r>
                    </a:p>
                  </a:txBody>
                  <a:tcPr/>
                </a:tc>
                <a:tc>
                  <a:txBody>
                    <a:bodyPr/>
                    <a:lstStyle/>
                    <a:p>
                      <a:pPr algn="ctr"/>
                      <a:r>
                        <a:rPr lang="fr-FR" dirty="0"/>
                        <a:t>168</a:t>
                      </a:r>
                    </a:p>
                  </a:txBody>
                  <a:tcPr/>
                </a:tc>
                <a:tc>
                  <a:txBody>
                    <a:bodyPr/>
                    <a:lstStyle/>
                    <a:p>
                      <a:pPr algn="ctr"/>
                      <a:r>
                        <a:rPr lang="fr-FR" dirty="0"/>
                        <a:t>6 280 soit 5 943 </a:t>
                      </a:r>
                      <a:r>
                        <a:rPr lang="fr-FR" baseline="0" dirty="0"/>
                        <a:t>net</a:t>
                      </a:r>
                      <a:endParaRPr lang="fr-FR" dirty="0"/>
                    </a:p>
                  </a:txBody>
                  <a:tcPr/>
                </a:tc>
                <a:extLst>
                  <a:ext uri="{0D108BD9-81ED-4DB2-BD59-A6C34878D82A}">
                    <a16:rowId xmlns:a16="http://schemas.microsoft.com/office/drawing/2014/main" val="10004"/>
                  </a:ext>
                </a:extLst>
              </a:tr>
              <a:tr h="303207">
                <a:tc>
                  <a:txBody>
                    <a:bodyPr/>
                    <a:lstStyle/>
                    <a:p>
                      <a:pPr algn="ctr"/>
                      <a:r>
                        <a:rPr lang="fr-FR" dirty="0"/>
                        <a:t>2020</a:t>
                      </a:r>
                    </a:p>
                  </a:txBody>
                  <a:tcPr/>
                </a:tc>
                <a:tc>
                  <a:txBody>
                    <a:bodyPr/>
                    <a:lstStyle/>
                    <a:p>
                      <a:pPr algn="ctr"/>
                      <a:r>
                        <a:rPr lang="fr-FR" dirty="0"/>
                        <a:t>220</a:t>
                      </a:r>
                    </a:p>
                  </a:txBody>
                  <a:tcPr/>
                </a:tc>
                <a:tc>
                  <a:txBody>
                    <a:bodyPr/>
                    <a:lstStyle/>
                    <a:p>
                      <a:pPr algn="ctr"/>
                      <a:r>
                        <a:rPr lang="fr-FR" dirty="0"/>
                        <a:t>168</a:t>
                      </a:r>
                    </a:p>
                  </a:txBody>
                  <a:tcPr/>
                </a:tc>
                <a:tc>
                  <a:txBody>
                    <a:bodyPr/>
                    <a:lstStyle/>
                    <a:p>
                      <a:pPr algn="ctr"/>
                      <a:r>
                        <a:rPr lang="fr-FR" dirty="0"/>
                        <a:t>6 655</a:t>
                      </a:r>
                      <a:r>
                        <a:rPr lang="fr-FR" baseline="0" dirty="0"/>
                        <a:t> soit 6 202 net</a:t>
                      </a:r>
                      <a:endParaRPr lang="fr-FR" dirty="0"/>
                    </a:p>
                  </a:txBody>
                  <a:tcPr/>
                </a:tc>
                <a:extLst>
                  <a:ext uri="{0D108BD9-81ED-4DB2-BD59-A6C34878D82A}">
                    <a16:rowId xmlns:a16="http://schemas.microsoft.com/office/drawing/2014/main" val="10005"/>
                  </a:ext>
                </a:extLst>
              </a:tr>
              <a:tr h="303207">
                <a:tc>
                  <a:txBody>
                    <a:bodyPr/>
                    <a:lstStyle/>
                    <a:p>
                      <a:pPr algn="ctr"/>
                      <a:r>
                        <a:rPr lang="fr-FR" dirty="0"/>
                        <a:t>2021</a:t>
                      </a:r>
                    </a:p>
                  </a:txBody>
                  <a:tcPr/>
                </a:tc>
                <a:tc>
                  <a:txBody>
                    <a:bodyPr/>
                    <a:lstStyle/>
                    <a:p>
                      <a:pPr algn="ctr"/>
                      <a:r>
                        <a:rPr lang="fr-FR" dirty="0"/>
                        <a:t>230</a:t>
                      </a:r>
                    </a:p>
                  </a:txBody>
                  <a:tcPr/>
                </a:tc>
                <a:tc>
                  <a:txBody>
                    <a:bodyPr/>
                    <a:lstStyle/>
                    <a:p>
                      <a:pPr algn="ctr"/>
                      <a:r>
                        <a:rPr lang="fr-FR" dirty="0"/>
                        <a:t>170</a:t>
                      </a:r>
                    </a:p>
                  </a:txBody>
                  <a:tcPr/>
                </a:tc>
                <a:tc>
                  <a:txBody>
                    <a:bodyPr/>
                    <a:lstStyle/>
                    <a:p>
                      <a:pPr algn="ctr"/>
                      <a:r>
                        <a:rPr lang="fr-FR" dirty="0"/>
                        <a:t>6 959 soit 6 599 net</a:t>
                      </a:r>
                    </a:p>
                  </a:txBody>
                  <a:tcPr/>
                </a:tc>
                <a:extLst>
                  <a:ext uri="{0D108BD9-81ED-4DB2-BD59-A6C34878D82A}">
                    <a16:rowId xmlns:a16="http://schemas.microsoft.com/office/drawing/2014/main" val="10006"/>
                  </a:ext>
                </a:extLst>
              </a:tr>
              <a:tr h="303207">
                <a:tc>
                  <a:txBody>
                    <a:bodyPr/>
                    <a:lstStyle/>
                    <a:p>
                      <a:pPr algn="ctr"/>
                      <a:r>
                        <a:rPr lang="fr-FR" dirty="0"/>
                        <a:t>2022</a:t>
                      </a:r>
                    </a:p>
                  </a:txBody>
                  <a:tcPr/>
                </a:tc>
                <a:tc>
                  <a:txBody>
                    <a:bodyPr/>
                    <a:lstStyle/>
                    <a:p>
                      <a:pPr algn="ctr"/>
                      <a:r>
                        <a:rPr lang="fr-FR" dirty="0"/>
                        <a:t>230</a:t>
                      </a:r>
                    </a:p>
                  </a:txBody>
                  <a:tcPr/>
                </a:tc>
                <a:tc>
                  <a:txBody>
                    <a:bodyPr/>
                    <a:lstStyle/>
                    <a:p>
                      <a:pPr algn="ctr"/>
                      <a:r>
                        <a:rPr lang="fr-FR" dirty="0"/>
                        <a:t>171</a:t>
                      </a:r>
                    </a:p>
                  </a:txBody>
                  <a:tcPr/>
                </a:tc>
                <a:tc>
                  <a:txBody>
                    <a:bodyPr/>
                    <a:lstStyle/>
                    <a:p>
                      <a:pPr algn="ctr"/>
                      <a:r>
                        <a:rPr lang="fr-FR" dirty="0"/>
                        <a:t>7 300 soit 6 937 net</a:t>
                      </a:r>
                    </a:p>
                  </a:txBody>
                  <a:tcPr/>
                </a:tc>
                <a:extLst>
                  <a:ext uri="{0D108BD9-81ED-4DB2-BD59-A6C34878D82A}">
                    <a16:rowId xmlns:a16="http://schemas.microsoft.com/office/drawing/2014/main" val="1565711425"/>
                  </a:ext>
                </a:extLst>
              </a:tr>
            </a:tbl>
          </a:graphicData>
        </a:graphic>
      </p:graphicFrame>
      <p:sp>
        <p:nvSpPr>
          <p:cNvPr id="3" name="ZoneTexte 2"/>
          <p:cNvSpPr txBox="1"/>
          <p:nvPr/>
        </p:nvSpPr>
        <p:spPr>
          <a:xfrm>
            <a:off x="85391" y="5229200"/>
            <a:ext cx="9073009" cy="1200329"/>
          </a:xfrm>
          <a:prstGeom prst="rect">
            <a:avLst/>
          </a:prstGeom>
          <a:noFill/>
        </p:spPr>
        <p:txBody>
          <a:bodyPr wrap="square" rtlCol="0">
            <a:spAutoFit/>
          </a:bodyPr>
          <a:lstStyle/>
          <a:p>
            <a:r>
              <a:rPr lang="fr-FR" dirty="0">
                <a:solidFill>
                  <a:schemeClr val="tx1"/>
                </a:solidFill>
              </a:rPr>
              <a:t>(*) A déduire de cette somme : 150 K€ de remboursement des congés maladies et 120K€ d’agents mis à disposition et autres recettes 93K€ </a:t>
            </a:r>
            <a:r>
              <a:rPr lang="fr-FR" b="1" dirty="0">
                <a:solidFill>
                  <a:schemeClr val="tx1"/>
                </a:solidFill>
              </a:rPr>
              <a:t>soit  6 937K€ de dépenses nettes en 2022.</a:t>
            </a:r>
          </a:p>
          <a:p>
            <a:endParaRPr lang="fr-FR" dirty="0">
              <a:solidFill>
                <a:schemeClr val="tx1"/>
              </a:solidFill>
            </a:endParaRPr>
          </a:p>
        </p:txBody>
      </p:sp>
      <p:sp>
        <p:nvSpPr>
          <p:cNvPr id="7" name="ZoneTexte 4">
            <a:extLst>
              <a:ext uri="{FF2B5EF4-FFF2-40B4-BE49-F238E27FC236}">
                <a16:creationId xmlns:a16="http://schemas.microsoft.com/office/drawing/2014/main" id="{BB34A37C-FBB2-4E1C-B591-DE90D685309F}"/>
              </a:ext>
            </a:extLst>
          </p:cNvPr>
          <p:cNvSpPr txBox="1">
            <a:spLocks noChangeArrowheads="1"/>
          </p:cNvSpPr>
          <p:nvPr/>
        </p:nvSpPr>
        <p:spPr bwMode="auto">
          <a:xfrm>
            <a:off x="-12856" y="9271"/>
            <a:ext cx="9144000" cy="584775"/>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RESSOURCES HUMAINES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t="24576" b="53614"/>
          <a:stretch/>
        </p:blipFill>
        <p:spPr>
          <a:xfrm>
            <a:off x="0" y="859451"/>
            <a:ext cx="9163430" cy="1332329"/>
          </a:xfrm>
          <a:prstGeom prst="rect">
            <a:avLst/>
          </a:prstGeom>
        </p:spPr>
      </p:pic>
      <p:sp>
        <p:nvSpPr>
          <p:cNvPr id="4" name="Rectangle 3"/>
          <p:cNvSpPr/>
          <p:nvPr/>
        </p:nvSpPr>
        <p:spPr>
          <a:xfrm>
            <a:off x="1" y="1080900"/>
            <a:ext cx="9193427" cy="83690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sp>
        <p:nvSpPr>
          <p:cNvPr id="35" name="Titre 1"/>
          <p:cNvSpPr>
            <a:spLocks noGrp="1"/>
          </p:cNvSpPr>
          <p:nvPr>
            <p:ph type="title"/>
          </p:nvPr>
        </p:nvSpPr>
        <p:spPr>
          <a:xfrm>
            <a:off x="176417" y="972162"/>
            <a:ext cx="8474114" cy="1106906"/>
          </a:xfrm>
        </p:spPr>
        <p:txBody>
          <a:bodyPr>
            <a:normAutofit/>
          </a:bodyPr>
          <a:lstStyle/>
          <a:p>
            <a:r>
              <a:rPr lang="fr-FR" sz="3000" b="1" dirty="0">
                <a:solidFill>
                  <a:srgbClr val="014593"/>
                </a:solidFill>
                <a:latin typeface="Roboto Th" pitchFamily="2" charset="0"/>
                <a:ea typeface="Roboto Th" pitchFamily="2" charset="0"/>
              </a:rPr>
              <a:t>PRESENTATION</a:t>
            </a:r>
          </a:p>
        </p:txBody>
      </p:sp>
      <p:sp>
        <p:nvSpPr>
          <p:cNvPr id="56" name="Espace réservé du numéro de diapositive 55"/>
          <p:cNvSpPr>
            <a:spLocks noGrp="1"/>
          </p:cNvSpPr>
          <p:nvPr>
            <p:ph type="sldNum" sz="quarter" idx="12"/>
          </p:nvPr>
        </p:nvSpPr>
        <p:spPr>
          <a:xfrm>
            <a:off x="6816918" y="5737143"/>
            <a:ext cx="2057400" cy="273844"/>
          </a:xfrm>
        </p:spPr>
        <p:txBody>
          <a:bodyPr/>
          <a:lstStyle/>
          <a:p>
            <a:fld id="{DC8AD2A0-C406-41EF-9BDA-C6C024495C66}" type="slidenum">
              <a:rPr lang="fr-FR" sz="1200">
                <a:solidFill>
                  <a:srgbClr val="072551"/>
                </a:solidFill>
                <a:latin typeface="Roboto" pitchFamily="2" charset="0"/>
                <a:ea typeface="Roboto" pitchFamily="2" charset="0"/>
              </a:rPr>
              <a:t>2</a:t>
            </a:fld>
            <a:endParaRPr lang="fr-FR" sz="1200" dirty="0">
              <a:solidFill>
                <a:srgbClr val="072551"/>
              </a:solidFill>
              <a:latin typeface="Roboto" pitchFamily="2" charset="0"/>
              <a:ea typeface="Roboto" pitchFamily="2" charset="0"/>
            </a:endParaRPr>
          </a:p>
        </p:txBody>
      </p:sp>
      <p:sp>
        <p:nvSpPr>
          <p:cNvPr id="16" name="ZoneTexte 15"/>
          <p:cNvSpPr txBox="1"/>
          <p:nvPr/>
        </p:nvSpPr>
        <p:spPr>
          <a:xfrm>
            <a:off x="107504" y="2187806"/>
            <a:ext cx="9036496" cy="5879045"/>
          </a:xfrm>
          <a:prstGeom prst="rect">
            <a:avLst/>
          </a:prstGeom>
          <a:noFill/>
        </p:spPr>
        <p:txBody>
          <a:bodyPr wrap="square" rtlCol="0">
            <a:spAutoFit/>
          </a:bodyPr>
          <a:lstStyle/>
          <a:p>
            <a:pPr algn="just" defTabSz="914400" eaLnBrk="1" hangingPunct="1">
              <a:spcBef>
                <a:spcPts val="450"/>
              </a:spcBef>
              <a:buClr>
                <a:srgbClr val="000000"/>
              </a:buClr>
              <a:buSzPct val="100000"/>
            </a:pPr>
            <a:r>
              <a:rPr lang="fr-FR" altLang="fr-FR" sz="2000" dirty="0">
                <a:solidFill>
                  <a:srgbClr val="000000"/>
                </a:solidFill>
                <a:latin typeface="Roboto" pitchFamily="2" charset="0"/>
                <a:ea typeface="Roboto" pitchFamily="2" charset="0"/>
              </a:rPr>
              <a:t>Le </a:t>
            </a:r>
            <a:r>
              <a:rPr lang="fr-FR" altLang="fr-FR" sz="2000" b="1" dirty="0">
                <a:solidFill>
                  <a:srgbClr val="000000"/>
                </a:solidFill>
                <a:latin typeface="Roboto" pitchFamily="2" charset="0"/>
                <a:ea typeface="Roboto" pitchFamily="2" charset="0"/>
              </a:rPr>
              <a:t>ROB</a:t>
            </a:r>
            <a:r>
              <a:rPr lang="fr-FR" altLang="fr-FR" sz="2000" dirty="0">
                <a:solidFill>
                  <a:srgbClr val="000000"/>
                </a:solidFill>
                <a:latin typeface="Roboto" pitchFamily="2" charset="0"/>
                <a:ea typeface="Roboto" pitchFamily="2" charset="0"/>
              </a:rPr>
              <a:t> est obligatoire pour les villes de plus de 3500 habitants et est présenté en conseil municipal dans les deux mois précédant le vote du Budget Primitif.</a:t>
            </a:r>
          </a:p>
          <a:p>
            <a:pPr algn="just" defTabSz="914400" eaLnBrk="1" hangingPunct="1">
              <a:spcBef>
                <a:spcPts val="450"/>
              </a:spcBef>
              <a:buClr>
                <a:srgbClr val="000000"/>
              </a:buClr>
              <a:buSzPct val="100000"/>
            </a:pPr>
            <a:r>
              <a:rPr lang="fr-FR" altLang="fr-FR" sz="2000" dirty="0">
                <a:solidFill>
                  <a:srgbClr val="000000"/>
                </a:solidFill>
                <a:latin typeface="Roboto" pitchFamily="2" charset="0"/>
                <a:ea typeface="Roboto" pitchFamily="2" charset="0"/>
              </a:rPr>
              <a:t>L’article 107 de la loi </a:t>
            </a:r>
            <a:r>
              <a:rPr lang="fr-FR" altLang="fr-FR" sz="2000" b="1" dirty="0">
                <a:solidFill>
                  <a:srgbClr val="000000"/>
                </a:solidFill>
                <a:latin typeface="Roboto" pitchFamily="2" charset="0"/>
                <a:ea typeface="Roboto" pitchFamily="2" charset="0"/>
              </a:rPr>
              <a:t>NOTRE</a:t>
            </a:r>
            <a:r>
              <a:rPr lang="fr-FR" altLang="fr-FR" sz="2000" dirty="0">
                <a:solidFill>
                  <a:srgbClr val="000000"/>
                </a:solidFill>
                <a:latin typeface="Roboto" pitchFamily="2" charset="0"/>
                <a:ea typeface="Roboto" pitchFamily="2" charset="0"/>
              </a:rPr>
              <a:t> apporte des précisions quant à ses objectifs:</a:t>
            </a:r>
          </a:p>
          <a:p>
            <a:pPr marL="722313" lvl="3" indent="-457200" algn="just" defTabSz="914400">
              <a:spcBef>
                <a:spcPts val="450"/>
              </a:spcBef>
              <a:buClr>
                <a:srgbClr val="2F72BB">
                  <a:lumMod val="75000"/>
                </a:srgbClr>
              </a:buClr>
              <a:buSzPct val="70000"/>
              <a:buFont typeface="Wingdings" panose="05000000000000000000"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000" b="1" dirty="0">
                <a:solidFill>
                  <a:srgbClr val="000000"/>
                </a:solidFill>
                <a:latin typeface="Roboto" pitchFamily="2" charset="0"/>
                <a:ea typeface="Roboto" pitchFamily="2" charset="0"/>
                <a:cs typeface="+mn-cs"/>
              </a:rPr>
              <a:t>informer </a:t>
            </a:r>
            <a:r>
              <a:rPr lang="fr-FR" sz="2000" dirty="0">
                <a:solidFill>
                  <a:srgbClr val="000000"/>
                </a:solidFill>
                <a:latin typeface="Roboto" pitchFamily="2" charset="0"/>
                <a:ea typeface="Roboto" pitchFamily="2" charset="0"/>
                <a:cs typeface="+mn-cs"/>
              </a:rPr>
              <a:t>les élus  :</a:t>
            </a:r>
          </a:p>
          <a:p>
            <a:pPr marL="1065213" lvl="4" indent="-342900" algn="just" defTabSz="914400">
              <a:spcBef>
                <a:spcPts val="450"/>
              </a:spcBef>
              <a:buClr>
                <a:srgbClr val="2F72BB">
                  <a:lumMod val="75000"/>
                </a:srgbClr>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000" dirty="0">
                <a:solidFill>
                  <a:srgbClr val="000000"/>
                </a:solidFill>
                <a:latin typeface="Roboto" pitchFamily="2" charset="0"/>
                <a:ea typeface="Roboto" pitchFamily="2" charset="0"/>
                <a:cs typeface="+mn-cs"/>
              </a:rPr>
              <a:t>sur les orientations budgétaires, </a:t>
            </a:r>
          </a:p>
          <a:p>
            <a:pPr marL="1065213" lvl="4" indent="-342900" algn="just" defTabSz="914400">
              <a:spcBef>
                <a:spcPts val="450"/>
              </a:spcBef>
              <a:buClr>
                <a:srgbClr val="2F72BB">
                  <a:lumMod val="75000"/>
                </a:srgbClr>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000" dirty="0">
                <a:solidFill>
                  <a:srgbClr val="000000"/>
                </a:solidFill>
                <a:latin typeface="Roboto" pitchFamily="2" charset="0"/>
                <a:ea typeface="Roboto" pitchFamily="2" charset="0"/>
                <a:cs typeface="+mn-cs"/>
              </a:rPr>
              <a:t>les engagements </a:t>
            </a:r>
            <a:r>
              <a:rPr lang="fr-FR" sz="2000" dirty="0" err="1">
                <a:solidFill>
                  <a:srgbClr val="000000"/>
                </a:solidFill>
                <a:latin typeface="Roboto" pitchFamily="2" charset="0"/>
                <a:ea typeface="Roboto" pitchFamily="2" charset="0"/>
                <a:cs typeface="+mn-cs"/>
              </a:rPr>
              <a:t>pluri-annuels</a:t>
            </a:r>
            <a:r>
              <a:rPr lang="fr-FR" sz="2000" dirty="0">
                <a:solidFill>
                  <a:srgbClr val="000000"/>
                </a:solidFill>
                <a:latin typeface="Roboto" pitchFamily="2" charset="0"/>
                <a:ea typeface="Roboto" pitchFamily="2" charset="0"/>
                <a:cs typeface="+mn-cs"/>
              </a:rPr>
              <a:t>, </a:t>
            </a:r>
          </a:p>
          <a:p>
            <a:pPr marL="1065213" lvl="4" indent="-342900" algn="just" defTabSz="914400">
              <a:spcBef>
                <a:spcPts val="450"/>
              </a:spcBef>
              <a:buClr>
                <a:srgbClr val="2F72BB">
                  <a:lumMod val="75000"/>
                </a:srgbClr>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000" dirty="0">
                <a:solidFill>
                  <a:srgbClr val="000000"/>
                </a:solidFill>
                <a:latin typeface="Roboto" pitchFamily="2" charset="0"/>
                <a:ea typeface="Roboto" pitchFamily="2" charset="0"/>
                <a:cs typeface="+mn-cs"/>
              </a:rPr>
              <a:t>la structure de la dette,</a:t>
            </a:r>
          </a:p>
          <a:p>
            <a:pPr marL="722313" lvl="3" indent="-457200" algn="just" defTabSz="914400">
              <a:spcBef>
                <a:spcPts val="450"/>
              </a:spcBef>
              <a:buClr>
                <a:srgbClr val="2F72BB">
                  <a:lumMod val="75000"/>
                </a:srgbClr>
              </a:buClr>
              <a:buSzPct val="70000"/>
              <a:buFont typeface="Wingdings" panose="05000000000000000000"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000" b="1" dirty="0">
                <a:solidFill>
                  <a:srgbClr val="000000"/>
                </a:solidFill>
                <a:latin typeface="Roboto" pitchFamily="2" charset="0"/>
                <a:ea typeface="Roboto" pitchFamily="2" charset="0"/>
                <a:cs typeface="+mn-cs"/>
              </a:rPr>
              <a:t>présenter</a:t>
            </a:r>
            <a:r>
              <a:rPr lang="fr-FR" sz="2000" dirty="0">
                <a:solidFill>
                  <a:srgbClr val="000000"/>
                </a:solidFill>
                <a:latin typeface="Roboto" pitchFamily="2" charset="0"/>
                <a:ea typeface="Roboto" pitchFamily="2" charset="0"/>
                <a:cs typeface="+mn-cs"/>
              </a:rPr>
              <a:t> :</a:t>
            </a:r>
          </a:p>
          <a:p>
            <a:pPr marL="1179513" lvl="4" indent="-457200" algn="just" defTabSz="914400">
              <a:spcBef>
                <a:spcPts val="450"/>
              </a:spcBef>
              <a:buClr>
                <a:srgbClr val="2F72BB">
                  <a:lumMod val="75000"/>
                </a:srgbClr>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000" dirty="0">
                <a:solidFill>
                  <a:srgbClr val="000000"/>
                </a:solidFill>
                <a:latin typeface="Roboto" pitchFamily="2" charset="0"/>
                <a:ea typeface="Roboto" pitchFamily="2" charset="0"/>
                <a:cs typeface="+mn-cs"/>
              </a:rPr>
              <a:t>la structure communale</a:t>
            </a:r>
          </a:p>
          <a:p>
            <a:pPr marL="1179513" lvl="4" indent="-457200" algn="just" defTabSz="914400">
              <a:spcBef>
                <a:spcPts val="450"/>
              </a:spcBef>
              <a:buClr>
                <a:srgbClr val="2F72BB">
                  <a:lumMod val="75000"/>
                </a:srgbClr>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000" dirty="0">
                <a:solidFill>
                  <a:srgbClr val="000000"/>
                </a:solidFill>
                <a:latin typeface="Roboto" pitchFamily="2" charset="0"/>
                <a:ea typeface="Roboto" pitchFamily="2" charset="0"/>
                <a:cs typeface="+mn-cs"/>
              </a:rPr>
              <a:t>l’évolution des dépenses de personnel et des effectifs,</a:t>
            </a:r>
          </a:p>
          <a:p>
            <a:pPr marL="265113" lvl="3" algn="just" defTabSz="914400">
              <a:spcBef>
                <a:spcPts val="0"/>
              </a:spcBef>
              <a:buClr>
                <a:srgbClr val="2F72BB">
                  <a:lumMod val="75000"/>
                </a:srgbClr>
              </a:buClr>
              <a:buSzPct val="7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sz="2000" dirty="0">
              <a:solidFill>
                <a:srgbClr val="000000"/>
              </a:solidFill>
              <a:latin typeface="Roboto" pitchFamily="2" charset="0"/>
              <a:ea typeface="Roboto" pitchFamily="2" charset="0"/>
              <a:cs typeface="+mn-cs"/>
            </a:endParaRPr>
          </a:p>
          <a:p>
            <a:pPr marL="633413" lvl="4" indent="-368300" algn="just" defTabSz="914400">
              <a:spcBef>
                <a:spcPts val="450"/>
              </a:spcBef>
              <a:buClr>
                <a:srgbClr val="2F72BB">
                  <a:lumMod val="75000"/>
                </a:srgbClr>
              </a:buClr>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000" dirty="0">
                <a:solidFill>
                  <a:srgbClr val="000000"/>
                </a:solidFill>
                <a:latin typeface="Roboto" pitchFamily="2" charset="0"/>
                <a:ea typeface="Roboto" pitchFamily="2" charset="0"/>
                <a:cs typeface="+mn-cs"/>
              </a:rPr>
              <a:t> ce rapport fait l’objet d’un </a:t>
            </a:r>
            <a:r>
              <a:rPr lang="fr-FR" sz="2000" b="1" dirty="0">
                <a:solidFill>
                  <a:srgbClr val="000000"/>
                </a:solidFill>
                <a:latin typeface="Roboto" pitchFamily="2" charset="0"/>
                <a:ea typeface="Roboto" pitchFamily="2" charset="0"/>
                <a:cs typeface="+mn-cs"/>
              </a:rPr>
              <a:t>vote </a:t>
            </a:r>
            <a:r>
              <a:rPr lang="fr-FR" sz="2000" dirty="0">
                <a:solidFill>
                  <a:srgbClr val="000000"/>
                </a:solidFill>
                <a:latin typeface="Roboto" pitchFamily="2" charset="0"/>
                <a:ea typeface="Roboto" pitchFamily="2" charset="0"/>
                <a:cs typeface="+mn-cs"/>
              </a:rPr>
              <a:t>depuis 2016.</a:t>
            </a:r>
          </a:p>
          <a:p>
            <a:pPr marL="341313" lvl="0" indent="-341313" algn="just" defTabSz="914400">
              <a:lnSpc>
                <a:spcPct val="90000"/>
              </a:lnSpc>
              <a:spcBef>
                <a:spcPts val="450"/>
              </a:spcBef>
              <a:buClr>
                <a:srgbClr val="004B95"/>
              </a:buClr>
              <a:buSzPct val="7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sz="2400" dirty="0">
              <a:solidFill>
                <a:srgbClr val="000000"/>
              </a:solidFill>
              <a:latin typeface="Arial Narrow"/>
              <a:ea typeface="+mn-ea"/>
              <a:cs typeface="+mn-cs"/>
            </a:endParaRPr>
          </a:p>
          <a:p>
            <a:pPr marL="341313" lvl="0" indent="-341313" algn="just" defTabSz="914400">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fr-FR" sz="2400" dirty="0">
              <a:solidFill>
                <a:srgbClr val="000000"/>
              </a:solidFill>
              <a:latin typeface="Arial Narrow"/>
              <a:ea typeface="+mn-ea"/>
              <a:cs typeface="+mn-cs"/>
            </a:endParaRPr>
          </a:p>
          <a:p>
            <a:endParaRPr lang="fr-FR" sz="1500" dirty="0">
              <a:solidFill>
                <a:srgbClr val="072551"/>
              </a:solidFill>
              <a:latin typeface="Roboto" pitchFamily="2" charset="0"/>
              <a:ea typeface="Roboto" pitchFamily="2" charset="0"/>
            </a:endParaRPr>
          </a:p>
          <a:p>
            <a:pPr marL="257175" indent="-257175">
              <a:buFont typeface="Arial" panose="020B0604020202020204" pitchFamily="34" charset="0"/>
              <a:buChar char="•"/>
            </a:pPr>
            <a:endParaRPr lang="fr-FR" sz="1200" dirty="0"/>
          </a:p>
        </p:txBody>
      </p:sp>
    </p:spTree>
    <p:extLst>
      <p:ext uri="{BB962C8B-B14F-4D97-AF65-F5344CB8AC3E}">
        <p14:creationId xmlns:p14="http://schemas.microsoft.com/office/powerpoint/2010/main" val="1806052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00100" y="1493714"/>
            <a:ext cx="7886700" cy="279102"/>
          </a:xfrm>
        </p:spPr>
        <p:txBody>
          <a:bodyPr/>
          <a:lstStyle/>
          <a:p>
            <a:pPr algn="ctr"/>
            <a:br>
              <a:rPr lang="fr-FR" altLang="fr-FR" sz="3200" b="1" u="sng" dirty="0">
                <a:solidFill>
                  <a:schemeClr val="accent6"/>
                </a:solidFill>
              </a:rPr>
            </a:br>
            <a:br>
              <a:rPr lang="fr-FR" altLang="fr-FR" sz="3200" b="1" u="sng" dirty="0">
                <a:solidFill>
                  <a:schemeClr val="accent6"/>
                </a:solidFill>
              </a:rPr>
            </a:br>
            <a:br>
              <a:rPr lang="fr-FR" altLang="fr-FR" sz="3200" b="1" u="sng" dirty="0">
                <a:solidFill>
                  <a:schemeClr val="accent6"/>
                </a:solidFill>
              </a:rPr>
            </a:br>
            <a:br>
              <a:rPr lang="fr-FR" altLang="fr-FR" sz="3200" b="1" u="sng" dirty="0">
                <a:solidFill>
                  <a:schemeClr val="accent6"/>
                </a:solidFill>
              </a:rPr>
            </a:br>
            <a:br>
              <a:rPr lang="fr-FR" altLang="fr-FR" sz="3200" b="1" u="sng" dirty="0">
                <a:solidFill>
                  <a:schemeClr val="accent6"/>
                </a:solidFill>
              </a:rPr>
            </a:br>
            <a:br>
              <a:rPr lang="fr-FR" altLang="fr-FR" sz="3200" b="1" u="sng" dirty="0">
                <a:solidFill>
                  <a:schemeClr val="accent6"/>
                </a:solidFill>
              </a:rPr>
            </a:br>
            <a:br>
              <a:rPr lang="fr-FR" altLang="fr-FR" b="1" u="sng" dirty="0">
                <a:solidFill>
                  <a:schemeClr val="accent6">
                    <a:lumMod val="75000"/>
                  </a:schemeClr>
                </a:solidFill>
              </a:rPr>
            </a:br>
            <a:endParaRPr lang="fr-FR" b="1" dirty="0">
              <a:solidFill>
                <a:schemeClr val="accent6">
                  <a:lumMod val="75000"/>
                </a:schemeClr>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817596830"/>
              </p:ext>
            </p:extLst>
          </p:nvPr>
        </p:nvGraphicFramePr>
        <p:xfrm>
          <a:off x="285832" y="1412778"/>
          <a:ext cx="8498167" cy="4800341"/>
        </p:xfrm>
        <a:graphic>
          <a:graphicData uri="http://schemas.openxmlformats.org/drawingml/2006/table">
            <a:tbl>
              <a:tblPr firstRow="1" bandRow="1">
                <a:tableStyleId>{5C22544A-7EE6-4342-B048-85BDC9FD1C3A}</a:tableStyleId>
              </a:tblPr>
              <a:tblGrid>
                <a:gridCol w="1354965">
                  <a:extLst>
                    <a:ext uri="{9D8B030D-6E8A-4147-A177-3AD203B41FA5}">
                      <a16:colId xmlns:a16="http://schemas.microsoft.com/office/drawing/2014/main" val="20000"/>
                    </a:ext>
                  </a:extLst>
                </a:gridCol>
                <a:gridCol w="873058">
                  <a:extLst>
                    <a:ext uri="{9D8B030D-6E8A-4147-A177-3AD203B41FA5}">
                      <a16:colId xmlns:a16="http://schemas.microsoft.com/office/drawing/2014/main" val="20003"/>
                    </a:ext>
                  </a:extLst>
                </a:gridCol>
                <a:gridCol w="873058">
                  <a:extLst>
                    <a:ext uri="{9D8B030D-6E8A-4147-A177-3AD203B41FA5}">
                      <a16:colId xmlns:a16="http://schemas.microsoft.com/office/drawing/2014/main" val="20004"/>
                    </a:ext>
                  </a:extLst>
                </a:gridCol>
                <a:gridCol w="873058">
                  <a:extLst>
                    <a:ext uri="{9D8B030D-6E8A-4147-A177-3AD203B41FA5}">
                      <a16:colId xmlns:a16="http://schemas.microsoft.com/office/drawing/2014/main" val="20005"/>
                    </a:ext>
                  </a:extLst>
                </a:gridCol>
                <a:gridCol w="952427">
                  <a:extLst>
                    <a:ext uri="{9D8B030D-6E8A-4147-A177-3AD203B41FA5}">
                      <a16:colId xmlns:a16="http://schemas.microsoft.com/office/drawing/2014/main" val="20006"/>
                    </a:ext>
                  </a:extLst>
                </a:gridCol>
                <a:gridCol w="952427">
                  <a:extLst>
                    <a:ext uri="{9D8B030D-6E8A-4147-A177-3AD203B41FA5}">
                      <a16:colId xmlns:a16="http://schemas.microsoft.com/office/drawing/2014/main" val="20007"/>
                    </a:ext>
                  </a:extLst>
                </a:gridCol>
                <a:gridCol w="873058">
                  <a:extLst>
                    <a:ext uri="{9D8B030D-6E8A-4147-A177-3AD203B41FA5}">
                      <a16:colId xmlns:a16="http://schemas.microsoft.com/office/drawing/2014/main" val="20008"/>
                    </a:ext>
                  </a:extLst>
                </a:gridCol>
                <a:gridCol w="873058">
                  <a:extLst>
                    <a:ext uri="{9D8B030D-6E8A-4147-A177-3AD203B41FA5}">
                      <a16:colId xmlns:a16="http://schemas.microsoft.com/office/drawing/2014/main" val="2425778013"/>
                    </a:ext>
                  </a:extLst>
                </a:gridCol>
                <a:gridCol w="873058">
                  <a:extLst>
                    <a:ext uri="{9D8B030D-6E8A-4147-A177-3AD203B41FA5}">
                      <a16:colId xmlns:a16="http://schemas.microsoft.com/office/drawing/2014/main" val="3905817203"/>
                    </a:ext>
                  </a:extLst>
                </a:gridCol>
              </a:tblGrid>
              <a:tr h="382995">
                <a:tc>
                  <a:txBody>
                    <a:bodyPr/>
                    <a:lstStyle/>
                    <a:p>
                      <a:endParaRPr lang="fr-FR" dirty="0"/>
                    </a:p>
                  </a:txBody>
                  <a:tcPr/>
                </a:tc>
                <a:tc gridSpan="2">
                  <a:txBody>
                    <a:bodyPr/>
                    <a:lstStyle/>
                    <a:p>
                      <a:pPr algn="ctr"/>
                      <a:r>
                        <a:rPr lang="fr-FR" dirty="0"/>
                        <a:t>2019</a:t>
                      </a:r>
                    </a:p>
                  </a:txBody>
                  <a:tcPr/>
                </a:tc>
                <a:tc hMerge="1">
                  <a:txBody>
                    <a:bodyPr/>
                    <a:lstStyle/>
                    <a:p>
                      <a:pPr algn="ctr"/>
                      <a:endParaRPr lang="fr-FR" dirty="0"/>
                    </a:p>
                  </a:txBody>
                  <a:tcPr/>
                </a:tc>
                <a:tc gridSpan="2">
                  <a:txBody>
                    <a:bodyPr/>
                    <a:lstStyle/>
                    <a:p>
                      <a:pPr marL="0" algn="ctr" defTabSz="914400" rtl="0" eaLnBrk="1" latinLnBrk="0" hangingPunct="1"/>
                      <a:r>
                        <a:rPr lang="fr-FR" sz="1800" b="1" kern="1200" dirty="0">
                          <a:solidFill>
                            <a:schemeClr val="lt1"/>
                          </a:solidFill>
                          <a:latin typeface="+mn-lt"/>
                          <a:ea typeface="+mn-ea"/>
                          <a:cs typeface="+mn-cs"/>
                        </a:rPr>
                        <a:t>2020</a:t>
                      </a:r>
                    </a:p>
                  </a:txBody>
                  <a:tcPr/>
                </a:tc>
                <a:tc hMerge="1">
                  <a:txBody>
                    <a:bodyPr/>
                    <a:lstStyle/>
                    <a:p>
                      <a:pPr marL="0" algn="ctr" defTabSz="914400" rtl="0" eaLnBrk="1" latinLnBrk="0" hangingPunct="1"/>
                      <a:endParaRPr lang="fr-FR" sz="1800" b="1" kern="1200" dirty="0">
                        <a:solidFill>
                          <a:schemeClr val="dk1"/>
                        </a:solidFill>
                        <a:latin typeface="+mn-lt"/>
                        <a:ea typeface="+mn-ea"/>
                        <a:cs typeface="+mn-cs"/>
                      </a:endParaRPr>
                    </a:p>
                  </a:txBody>
                  <a:tcPr/>
                </a:tc>
                <a:tc gridSpan="2">
                  <a:txBody>
                    <a:bodyPr/>
                    <a:lstStyle/>
                    <a:p>
                      <a:pPr marL="0" algn="ctr" defTabSz="914400" rtl="0" eaLnBrk="1" latinLnBrk="0" hangingPunct="1"/>
                      <a:r>
                        <a:rPr lang="fr-FR" sz="1800" b="1" kern="1200" dirty="0">
                          <a:solidFill>
                            <a:schemeClr val="lt1"/>
                          </a:solidFill>
                          <a:latin typeface="+mn-lt"/>
                          <a:ea typeface="+mn-ea"/>
                          <a:cs typeface="+mn-cs"/>
                        </a:rPr>
                        <a:t>2021</a:t>
                      </a:r>
                    </a:p>
                  </a:txBody>
                  <a:tcPr/>
                </a:tc>
                <a:tc hMerge="1">
                  <a:txBody>
                    <a:bodyPr/>
                    <a:lstStyle/>
                    <a:p>
                      <a:pPr marL="0" algn="ctr" defTabSz="914400" rtl="0" eaLnBrk="1" latinLnBrk="0" hangingPunct="1"/>
                      <a:endParaRPr lang="fr-FR" sz="1800" b="1" kern="1200" dirty="0">
                        <a:solidFill>
                          <a:schemeClr val="lt1"/>
                        </a:solidFill>
                        <a:latin typeface="+mn-lt"/>
                        <a:ea typeface="+mn-ea"/>
                        <a:cs typeface="+mn-cs"/>
                      </a:endParaRPr>
                    </a:p>
                  </a:txBody>
                  <a:tcPr/>
                </a:tc>
                <a:tc gridSpan="2">
                  <a:txBody>
                    <a:bodyPr/>
                    <a:lstStyle/>
                    <a:p>
                      <a:pPr marL="0" algn="ctr" defTabSz="914400" rtl="0" eaLnBrk="1" latinLnBrk="0" hangingPunct="1"/>
                      <a:r>
                        <a:rPr lang="fr-FR" sz="1800" b="1" kern="1200" dirty="0">
                          <a:solidFill>
                            <a:schemeClr val="lt1"/>
                          </a:solidFill>
                          <a:latin typeface="+mn-lt"/>
                          <a:ea typeface="+mn-ea"/>
                          <a:cs typeface="+mn-cs"/>
                        </a:rPr>
                        <a:t>2022</a:t>
                      </a:r>
                    </a:p>
                  </a:txBody>
                  <a:tcPr/>
                </a:tc>
                <a:tc hMerge="1">
                  <a:txBody>
                    <a:bodyPr/>
                    <a:lstStyle/>
                    <a:p>
                      <a:pPr marL="0" algn="ctr" defTabSz="914400" rtl="0" eaLnBrk="1" latinLnBrk="0" hangingPunct="1"/>
                      <a:endParaRPr lang="fr-FR" sz="18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765991">
                <a:tc>
                  <a:txBody>
                    <a:bodyPr/>
                    <a:lstStyle/>
                    <a:p>
                      <a:endParaRPr lang="fr-FR"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Nombre agents</a:t>
                      </a:r>
                    </a:p>
                    <a:p>
                      <a:pPr algn="ctr"/>
                      <a:endParaRPr lang="fr-FR" sz="1400" b="1" dirty="0"/>
                    </a:p>
                  </a:txBody>
                  <a:tcPr/>
                </a:tc>
                <a:tc>
                  <a:txBody>
                    <a:bodyPr/>
                    <a:lstStyle/>
                    <a:p>
                      <a:pPr algn="ctr"/>
                      <a:r>
                        <a:rPr lang="fr-FR" sz="1400" b="1" dirty="0"/>
                        <a:t>ETP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Nombre agents</a:t>
                      </a:r>
                    </a:p>
                    <a:p>
                      <a:pPr algn="ctr"/>
                      <a:endParaRPr lang="fr-FR" sz="1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ETP</a:t>
                      </a:r>
                    </a:p>
                    <a:p>
                      <a:pPr marL="0" algn="ctr" defTabSz="914400" rtl="0" eaLnBrk="1" latinLnBrk="0" hangingPunct="1"/>
                      <a:endParaRPr lang="fr-FR" sz="1400" b="1" kern="1200" dirty="0">
                        <a:solidFill>
                          <a:schemeClr val="dk1"/>
                        </a:solidFill>
                        <a:latin typeface="+mn-lt"/>
                        <a:ea typeface="+mn-ea"/>
                        <a:cs typeface="+mn-cs"/>
                      </a:endParaRPr>
                    </a:p>
                  </a:txBody>
                  <a:tcPr/>
                </a:tc>
                <a:tc>
                  <a:txBody>
                    <a:bodyPr/>
                    <a:lstStyle/>
                    <a:p>
                      <a:pPr marL="0" algn="ctr" defTabSz="914400" rtl="0" eaLnBrk="1" latinLnBrk="0" hangingPunct="1"/>
                      <a:r>
                        <a:rPr lang="fr-FR" sz="1400" b="1" kern="1200" dirty="0">
                          <a:solidFill>
                            <a:schemeClr val="dk1"/>
                          </a:solidFill>
                          <a:latin typeface="+mn-lt"/>
                          <a:ea typeface="+mn-ea"/>
                          <a:cs typeface="+mn-cs"/>
                        </a:rPr>
                        <a:t>Nombre agents</a:t>
                      </a:r>
                    </a:p>
                  </a:txBody>
                  <a:tcPr/>
                </a:tc>
                <a:tc>
                  <a:txBody>
                    <a:bodyPr/>
                    <a:lstStyle/>
                    <a:p>
                      <a:pPr marL="0" algn="ctr" defTabSz="914400" rtl="0" eaLnBrk="1" latinLnBrk="0" hangingPunct="1"/>
                      <a:r>
                        <a:rPr lang="fr-FR" sz="1400" b="1" kern="1200" dirty="0">
                          <a:solidFill>
                            <a:schemeClr val="dk1"/>
                          </a:solidFill>
                          <a:latin typeface="+mn-lt"/>
                          <a:ea typeface="+mn-ea"/>
                          <a:cs typeface="+mn-cs"/>
                        </a:rPr>
                        <a:t>ETP</a:t>
                      </a:r>
                    </a:p>
                  </a:txBody>
                  <a:tcPr/>
                </a:tc>
                <a:tc>
                  <a:txBody>
                    <a:bodyPr/>
                    <a:lstStyle/>
                    <a:p>
                      <a:pPr marL="0" algn="ctr" defTabSz="914400" rtl="0" eaLnBrk="1" latinLnBrk="0" hangingPunct="1"/>
                      <a:r>
                        <a:rPr lang="fr-FR" sz="1400" b="1" kern="1200" dirty="0">
                          <a:solidFill>
                            <a:schemeClr val="dk1"/>
                          </a:solidFill>
                          <a:latin typeface="+mn-lt"/>
                          <a:ea typeface="+mn-ea"/>
                          <a:cs typeface="+mn-cs"/>
                        </a:rPr>
                        <a:t>Nombres agents</a:t>
                      </a:r>
                    </a:p>
                  </a:txBody>
                  <a:tcPr/>
                </a:tc>
                <a:tc>
                  <a:txBody>
                    <a:bodyPr/>
                    <a:lstStyle/>
                    <a:p>
                      <a:pPr marL="0" algn="ctr" defTabSz="914400" rtl="0" eaLnBrk="1" latinLnBrk="0" hangingPunct="1"/>
                      <a:r>
                        <a:rPr lang="fr-FR" sz="1400" b="1" kern="1200" dirty="0">
                          <a:solidFill>
                            <a:schemeClr val="dk1"/>
                          </a:solidFill>
                          <a:latin typeface="+mn-lt"/>
                          <a:ea typeface="+mn-ea"/>
                          <a:cs typeface="+mn-cs"/>
                        </a:rPr>
                        <a:t>ETP</a:t>
                      </a:r>
                    </a:p>
                  </a:txBody>
                  <a:tcPr/>
                </a:tc>
                <a:extLst>
                  <a:ext uri="{0D108BD9-81ED-4DB2-BD59-A6C34878D82A}">
                    <a16:rowId xmlns:a16="http://schemas.microsoft.com/office/drawing/2014/main" val="10001"/>
                  </a:ext>
                </a:extLst>
              </a:tr>
              <a:tr h="382995">
                <a:tc>
                  <a:txBody>
                    <a:bodyPr/>
                    <a:lstStyle/>
                    <a:p>
                      <a:r>
                        <a:rPr lang="fr-FR" dirty="0"/>
                        <a:t>Apprentis</a:t>
                      </a:r>
                    </a:p>
                  </a:txBody>
                  <a:tcPr/>
                </a:tc>
                <a:tc>
                  <a:txBody>
                    <a:bodyPr/>
                    <a:lstStyle/>
                    <a:p>
                      <a:pPr algn="ctr"/>
                      <a:r>
                        <a:rPr lang="fr-FR" dirty="0"/>
                        <a:t>1</a:t>
                      </a:r>
                    </a:p>
                  </a:txBody>
                  <a:tcPr/>
                </a:tc>
                <a:tc>
                  <a:txBody>
                    <a:bodyPr/>
                    <a:lstStyle/>
                    <a:p>
                      <a:pPr algn="ctr"/>
                      <a:r>
                        <a:rPr lang="fr-FR" dirty="0"/>
                        <a:t>1</a:t>
                      </a:r>
                    </a:p>
                  </a:txBody>
                  <a:tcPr/>
                </a:tc>
                <a:tc>
                  <a:txBody>
                    <a:bodyPr/>
                    <a:lstStyle/>
                    <a:p>
                      <a:pPr marL="0" algn="ctr" defTabSz="914400" rtl="0" eaLnBrk="1" latinLnBrk="0" hangingPunct="1"/>
                      <a:r>
                        <a:rPr lang="fr-FR" sz="1800" b="0" kern="1200" dirty="0">
                          <a:solidFill>
                            <a:schemeClr val="dk1"/>
                          </a:solidFill>
                          <a:latin typeface="+mn-lt"/>
                          <a:ea typeface="+mn-ea"/>
                          <a:cs typeface="+mn-cs"/>
                        </a:rPr>
                        <a:t>1</a:t>
                      </a:r>
                    </a:p>
                  </a:txBody>
                  <a:tcPr/>
                </a:tc>
                <a:tc>
                  <a:txBody>
                    <a:bodyPr/>
                    <a:lstStyle/>
                    <a:p>
                      <a:pPr marL="0" algn="ctr" defTabSz="914400" rtl="0" eaLnBrk="1" latinLnBrk="0" hangingPunct="1"/>
                      <a:r>
                        <a:rPr lang="fr-FR" sz="1800" b="0" kern="1200" dirty="0">
                          <a:solidFill>
                            <a:schemeClr val="dk1"/>
                          </a:solidFill>
                          <a:latin typeface="+mn-lt"/>
                          <a:ea typeface="+mn-ea"/>
                          <a:cs typeface="+mn-cs"/>
                        </a:rPr>
                        <a:t>1</a:t>
                      </a:r>
                    </a:p>
                  </a:txBody>
                  <a:tcPr/>
                </a:tc>
                <a:tc>
                  <a:txBody>
                    <a:bodyPr/>
                    <a:lstStyle/>
                    <a:p>
                      <a:pPr marL="0" algn="ctr" defTabSz="914400" rtl="0" eaLnBrk="1" latinLnBrk="0" hangingPunct="1"/>
                      <a:r>
                        <a:rPr lang="fr-FR" sz="1800" b="0" kern="1200" dirty="0">
                          <a:solidFill>
                            <a:schemeClr val="dk1"/>
                          </a:solidFill>
                          <a:latin typeface="+mn-lt"/>
                          <a:ea typeface="+mn-ea"/>
                          <a:cs typeface="+mn-cs"/>
                        </a:rPr>
                        <a:t>1</a:t>
                      </a:r>
                    </a:p>
                  </a:txBody>
                  <a:tcPr/>
                </a:tc>
                <a:tc>
                  <a:txBody>
                    <a:bodyPr/>
                    <a:lstStyle/>
                    <a:p>
                      <a:pPr marL="0" algn="ctr" defTabSz="914400" rtl="0" eaLnBrk="1" latinLnBrk="0" hangingPunct="1"/>
                      <a:r>
                        <a:rPr lang="fr-FR" sz="1800" b="0" kern="1200" dirty="0">
                          <a:solidFill>
                            <a:schemeClr val="dk1"/>
                          </a:solidFill>
                          <a:latin typeface="+mn-lt"/>
                          <a:ea typeface="+mn-ea"/>
                          <a:cs typeface="+mn-cs"/>
                        </a:rPr>
                        <a:t>1</a:t>
                      </a:r>
                    </a:p>
                  </a:txBody>
                  <a:tcPr/>
                </a:tc>
                <a:tc>
                  <a:txBody>
                    <a:bodyPr/>
                    <a:lstStyle/>
                    <a:p>
                      <a:pPr marL="0" algn="ctr" defTabSz="914400" rtl="0" eaLnBrk="1" latinLnBrk="0" hangingPunct="1"/>
                      <a:r>
                        <a:rPr lang="fr-FR" sz="1800" b="0" kern="1200" dirty="0">
                          <a:solidFill>
                            <a:schemeClr val="dk1"/>
                          </a:solidFill>
                          <a:latin typeface="+mn-lt"/>
                          <a:ea typeface="+mn-ea"/>
                          <a:cs typeface="+mn-cs"/>
                        </a:rPr>
                        <a:t>1</a:t>
                      </a:r>
                    </a:p>
                  </a:txBody>
                  <a:tcPr/>
                </a:tc>
                <a:tc>
                  <a:txBody>
                    <a:bodyPr/>
                    <a:lstStyle/>
                    <a:p>
                      <a:pPr marL="0" algn="ctr" defTabSz="914400" rtl="0" eaLnBrk="1" latinLnBrk="0" hangingPunct="1"/>
                      <a:r>
                        <a:rPr lang="fr-FR" sz="1800" b="0" kern="1200" dirty="0">
                          <a:solidFill>
                            <a:schemeClr val="dk1"/>
                          </a:solidFill>
                          <a:latin typeface="+mn-lt"/>
                          <a:ea typeface="+mn-ea"/>
                          <a:cs typeface="+mn-cs"/>
                        </a:rPr>
                        <a:t>1</a:t>
                      </a:r>
                    </a:p>
                  </a:txBody>
                  <a:tcPr/>
                </a:tc>
                <a:extLst>
                  <a:ext uri="{0D108BD9-81ED-4DB2-BD59-A6C34878D82A}">
                    <a16:rowId xmlns:a16="http://schemas.microsoft.com/office/drawing/2014/main" val="10002"/>
                  </a:ext>
                </a:extLst>
              </a:tr>
              <a:tr h="670242">
                <a:tc>
                  <a:txBody>
                    <a:bodyPr/>
                    <a:lstStyle/>
                    <a:p>
                      <a:r>
                        <a:rPr lang="fr-FR" dirty="0"/>
                        <a:t>Contrats aidés</a:t>
                      </a:r>
                    </a:p>
                  </a:txBody>
                  <a:tcPr/>
                </a:tc>
                <a:tc>
                  <a:txBody>
                    <a:bodyPr/>
                    <a:lstStyle/>
                    <a:p>
                      <a:pPr algn="ctr"/>
                      <a:r>
                        <a:rPr lang="fr-FR" dirty="0"/>
                        <a:t>2</a:t>
                      </a:r>
                    </a:p>
                  </a:txBody>
                  <a:tcPr/>
                </a:tc>
                <a:tc>
                  <a:txBody>
                    <a:bodyPr/>
                    <a:lstStyle/>
                    <a:p>
                      <a:pPr algn="ctr"/>
                      <a:r>
                        <a:rPr lang="fr-FR" dirty="0"/>
                        <a:t>2</a:t>
                      </a:r>
                    </a:p>
                  </a:txBody>
                  <a:tcPr/>
                </a:tc>
                <a:tc>
                  <a:txBody>
                    <a:bodyPr/>
                    <a:lstStyle/>
                    <a:p>
                      <a:pPr marL="0" algn="ctr" defTabSz="914400" rtl="0" eaLnBrk="1" latinLnBrk="0" hangingPunct="1"/>
                      <a:endParaRPr lang="fr-FR" sz="1800" b="0" kern="1200" dirty="0">
                        <a:solidFill>
                          <a:schemeClr val="dk1"/>
                        </a:solidFill>
                        <a:latin typeface="+mn-lt"/>
                        <a:ea typeface="+mn-ea"/>
                        <a:cs typeface="+mn-cs"/>
                      </a:endParaRPr>
                    </a:p>
                  </a:txBody>
                  <a:tcPr/>
                </a:tc>
                <a:tc>
                  <a:txBody>
                    <a:bodyPr/>
                    <a:lstStyle/>
                    <a:p>
                      <a:pPr marL="0" algn="ctr" defTabSz="914400" rtl="0" eaLnBrk="1" latinLnBrk="0" hangingPunct="1"/>
                      <a:endParaRPr lang="fr-FR" sz="1800" b="0" kern="1200" dirty="0">
                        <a:solidFill>
                          <a:schemeClr val="dk1"/>
                        </a:solidFill>
                        <a:latin typeface="+mn-lt"/>
                        <a:ea typeface="+mn-ea"/>
                        <a:cs typeface="+mn-cs"/>
                      </a:endParaRPr>
                    </a:p>
                  </a:txBody>
                  <a:tcPr/>
                </a:tc>
                <a:tc>
                  <a:txBody>
                    <a:bodyPr/>
                    <a:lstStyle/>
                    <a:p>
                      <a:pPr marL="0" algn="ctr" defTabSz="914400" rtl="0" eaLnBrk="1" latinLnBrk="0" hangingPunct="1"/>
                      <a:r>
                        <a:rPr lang="fr-FR" sz="1800" b="0" kern="1200" dirty="0">
                          <a:solidFill>
                            <a:schemeClr val="dk1"/>
                          </a:solidFill>
                          <a:latin typeface="+mn-lt"/>
                          <a:ea typeface="+mn-ea"/>
                          <a:cs typeface="+mn-cs"/>
                        </a:rPr>
                        <a:t>2</a:t>
                      </a:r>
                    </a:p>
                  </a:txBody>
                  <a:tcPr/>
                </a:tc>
                <a:tc>
                  <a:txBody>
                    <a:bodyPr/>
                    <a:lstStyle/>
                    <a:p>
                      <a:pPr marL="0" algn="ctr" defTabSz="914400" rtl="0" eaLnBrk="1" latinLnBrk="0" hangingPunct="1"/>
                      <a:r>
                        <a:rPr lang="fr-FR" sz="1800" b="0" kern="1200" dirty="0">
                          <a:solidFill>
                            <a:schemeClr val="dk1"/>
                          </a:solidFill>
                          <a:latin typeface="+mn-lt"/>
                          <a:ea typeface="+mn-ea"/>
                          <a:cs typeface="+mn-cs"/>
                        </a:rPr>
                        <a:t>0,94</a:t>
                      </a:r>
                    </a:p>
                  </a:txBody>
                  <a:tcPr/>
                </a:tc>
                <a:tc>
                  <a:txBody>
                    <a:bodyPr/>
                    <a:lstStyle/>
                    <a:p>
                      <a:pPr marL="0" algn="ctr" defTabSz="914400" rtl="0" eaLnBrk="1" latinLnBrk="0" hangingPunct="1"/>
                      <a:endParaRPr lang="fr-FR" sz="1800" b="0" kern="1200" dirty="0">
                        <a:solidFill>
                          <a:schemeClr val="dk1"/>
                        </a:solidFill>
                        <a:latin typeface="+mn-lt"/>
                        <a:ea typeface="+mn-ea"/>
                        <a:cs typeface="+mn-cs"/>
                      </a:endParaRPr>
                    </a:p>
                  </a:txBody>
                  <a:tcPr/>
                </a:tc>
                <a:tc>
                  <a:txBody>
                    <a:bodyPr/>
                    <a:lstStyle/>
                    <a:p>
                      <a:pPr marL="0" algn="ctr" defTabSz="914400" rtl="0" eaLnBrk="1" latinLnBrk="0" hangingPunct="1"/>
                      <a:endParaRPr lang="fr-FR" sz="1800" b="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670242">
                <a:tc>
                  <a:txBody>
                    <a:bodyPr/>
                    <a:lstStyle/>
                    <a:p>
                      <a:r>
                        <a:rPr lang="fr-FR" dirty="0"/>
                        <a:t>Contractuels</a:t>
                      </a:r>
                      <a:r>
                        <a:rPr lang="fr-FR" baseline="0" dirty="0"/>
                        <a:t> horaire</a:t>
                      </a:r>
                      <a:endParaRPr lang="fr-FR" dirty="0"/>
                    </a:p>
                  </a:txBody>
                  <a:tcPr/>
                </a:tc>
                <a:tc>
                  <a:txBody>
                    <a:bodyPr/>
                    <a:lstStyle/>
                    <a:p>
                      <a:pPr algn="ctr"/>
                      <a:r>
                        <a:rPr lang="fr-FR" dirty="0"/>
                        <a:t>19</a:t>
                      </a:r>
                    </a:p>
                  </a:txBody>
                  <a:tcPr/>
                </a:tc>
                <a:tc>
                  <a:txBody>
                    <a:bodyPr/>
                    <a:lstStyle/>
                    <a:p>
                      <a:pPr algn="ctr"/>
                      <a:r>
                        <a:rPr lang="fr-FR" dirty="0"/>
                        <a:t>9,25</a:t>
                      </a:r>
                    </a:p>
                  </a:txBody>
                  <a:tcPr/>
                </a:tc>
                <a:tc>
                  <a:txBody>
                    <a:bodyPr/>
                    <a:lstStyle/>
                    <a:p>
                      <a:pPr marL="0" algn="ctr" defTabSz="914400" rtl="0" eaLnBrk="1" latinLnBrk="0" hangingPunct="1"/>
                      <a:r>
                        <a:rPr lang="fr-FR" sz="1800" b="0" kern="1200" dirty="0">
                          <a:solidFill>
                            <a:schemeClr val="dk1"/>
                          </a:solidFill>
                          <a:latin typeface="+mn-lt"/>
                          <a:ea typeface="+mn-ea"/>
                          <a:cs typeface="+mn-cs"/>
                        </a:rPr>
                        <a:t>20</a:t>
                      </a:r>
                    </a:p>
                  </a:txBody>
                  <a:tcPr/>
                </a:tc>
                <a:tc>
                  <a:txBody>
                    <a:bodyPr/>
                    <a:lstStyle/>
                    <a:p>
                      <a:pPr marL="0" algn="ctr" defTabSz="914400" rtl="0" eaLnBrk="1" latinLnBrk="0" hangingPunct="1"/>
                      <a:r>
                        <a:rPr lang="fr-FR" sz="1800" b="0" kern="1200" dirty="0">
                          <a:solidFill>
                            <a:schemeClr val="dk1"/>
                          </a:solidFill>
                          <a:latin typeface="+mn-lt"/>
                          <a:ea typeface="+mn-ea"/>
                          <a:cs typeface="+mn-cs"/>
                        </a:rPr>
                        <a:t>9,81</a:t>
                      </a:r>
                    </a:p>
                  </a:txBody>
                  <a:tcPr/>
                </a:tc>
                <a:tc>
                  <a:txBody>
                    <a:bodyPr/>
                    <a:lstStyle/>
                    <a:p>
                      <a:pPr marL="0" algn="ctr" defTabSz="914400" rtl="0" eaLnBrk="1" latinLnBrk="0" hangingPunct="1"/>
                      <a:r>
                        <a:rPr lang="fr-FR" sz="1800" b="0" kern="1200" dirty="0">
                          <a:solidFill>
                            <a:schemeClr val="dk1"/>
                          </a:solidFill>
                          <a:latin typeface="+mn-lt"/>
                          <a:ea typeface="+mn-ea"/>
                          <a:cs typeface="+mn-cs"/>
                        </a:rPr>
                        <a:t>24</a:t>
                      </a:r>
                    </a:p>
                  </a:txBody>
                  <a:tcPr/>
                </a:tc>
                <a:tc>
                  <a:txBody>
                    <a:bodyPr/>
                    <a:lstStyle/>
                    <a:p>
                      <a:pPr marL="0" algn="ctr" defTabSz="914400" rtl="0" eaLnBrk="1" latinLnBrk="0" hangingPunct="1"/>
                      <a:r>
                        <a:rPr lang="fr-FR" sz="1800" b="0" kern="1200" dirty="0">
                          <a:solidFill>
                            <a:schemeClr val="dk1"/>
                          </a:solidFill>
                          <a:latin typeface="+mn-lt"/>
                          <a:ea typeface="+mn-ea"/>
                          <a:cs typeface="+mn-cs"/>
                        </a:rPr>
                        <a:t>12,22</a:t>
                      </a:r>
                    </a:p>
                  </a:txBody>
                  <a:tcPr/>
                </a:tc>
                <a:tc>
                  <a:txBody>
                    <a:bodyPr/>
                    <a:lstStyle/>
                    <a:p>
                      <a:pPr marL="0" algn="ctr" defTabSz="914400" rtl="0" eaLnBrk="1" latinLnBrk="0" hangingPunct="1"/>
                      <a:r>
                        <a:rPr lang="fr-FR" sz="1800" b="0" kern="1200" dirty="0">
                          <a:solidFill>
                            <a:schemeClr val="dk1"/>
                          </a:solidFill>
                          <a:latin typeface="+mn-lt"/>
                          <a:ea typeface="+mn-ea"/>
                          <a:cs typeface="+mn-cs"/>
                        </a:rPr>
                        <a:t>20</a:t>
                      </a:r>
                    </a:p>
                  </a:txBody>
                  <a:tcPr/>
                </a:tc>
                <a:tc>
                  <a:txBody>
                    <a:bodyPr/>
                    <a:lstStyle/>
                    <a:p>
                      <a:pPr marL="0" algn="ctr" defTabSz="914400" rtl="0" eaLnBrk="1" latinLnBrk="0" hangingPunct="1"/>
                      <a:r>
                        <a:rPr lang="fr-FR" sz="1800" b="0" kern="1200" dirty="0">
                          <a:solidFill>
                            <a:schemeClr val="dk1"/>
                          </a:solidFill>
                          <a:latin typeface="+mn-lt"/>
                          <a:ea typeface="+mn-ea"/>
                          <a:cs typeface="+mn-cs"/>
                        </a:rPr>
                        <a:t>8,59</a:t>
                      </a:r>
                    </a:p>
                  </a:txBody>
                  <a:tcPr/>
                </a:tc>
                <a:extLst>
                  <a:ext uri="{0D108BD9-81ED-4DB2-BD59-A6C34878D82A}">
                    <a16:rowId xmlns:a16="http://schemas.microsoft.com/office/drawing/2014/main" val="10004"/>
                  </a:ext>
                </a:extLst>
              </a:tr>
              <a:tr h="670242">
                <a:tc>
                  <a:txBody>
                    <a:bodyPr/>
                    <a:lstStyle/>
                    <a:p>
                      <a:r>
                        <a:rPr lang="fr-FR" dirty="0"/>
                        <a:t>Contractuels</a:t>
                      </a:r>
                    </a:p>
                  </a:txBody>
                  <a:tcPr/>
                </a:tc>
                <a:tc>
                  <a:txBody>
                    <a:bodyPr/>
                    <a:lstStyle/>
                    <a:p>
                      <a:pPr algn="ctr"/>
                      <a:r>
                        <a:rPr lang="fr-FR" dirty="0"/>
                        <a:t>47</a:t>
                      </a:r>
                    </a:p>
                  </a:txBody>
                  <a:tcPr/>
                </a:tc>
                <a:tc>
                  <a:txBody>
                    <a:bodyPr/>
                    <a:lstStyle/>
                    <a:p>
                      <a:pPr algn="ctr"/>
                      <a:r>
                        <a:rPr lang="fr-FR" dirty="0"/>
                        <a:t>20,57</a:t>
                      </a:r>
                    </a:p>
                  </a:txBody>
                  <a:tcPr/>
                </a:tc>
                <a:tc>
                  <a:txBody>
                    <a:bodyPr/>
                    <a:lstStyle/>
                    <a:p>
                      <a:pPr marL="0" algn="ctr" defTabSz="914400" rtl="0" eaLnBrk="1" latinLnBrk="0" hangingPunct="1"/>
                      <a:r>
                        <a:rPr lang="fr-FR" sz="1800" b="0" kern="1200" dirty="0">
                          <a:solidFill>
                            <a:schemeClr val="dk1"/>
                          </a:solidFill>
                          <a:latin typeface="+mn-lt"/>
                          <a:ea typeface="+mn-ea"/>
                          <a:cs typeface="+mn-cs"/>
                        </a:rPr>
                        <a:t>52</a:t>
                      </a:r>
                    </a:p>
                  </a:txBody>
                  <a:tcPr/>
                </a:tc>
                <a:tc>
                  <a:txBody>
                    <a:bodyPr/>
                    <a:lstStyle/>
                    <a:p>
                      <a:pPr marL="0" algn="ctr" defTabSz="914400" rtl="0" eaLnBrk="1" latinLnBrk="0" hangingPunct="1"/>
                      <a:r>
                        <a:rPr lang="fr-FR" sz="1800" b="0" kern="1200" dirty="0">
                          <a:solidFill>
                            <a:schemeClr val="dk1"/>
                          </a:solidFill>
                          <a:latin typeface="+mn-lt"/>
                          <a:ea typeface="+mn-ea"/>
                          <a:cs typeface="+mn-cs"/>
                        </a:rPr>
                        <a:t>27,74</a:t>
                      </a:r>
                    </a:p>
                  </a:txBody>
                  <a:tcPr/>
                </a:tc>
                <a:tc>
                  <a:txBody>
                    <a:bodyPr/>
                    <a:lstStyle/>
                    <a:p>
                      <a:pPr marL="0" algn="ctr" defTabSz="914400" rtl="0" eaLnBrk="1" latinLnBrk="0" hangingPunct="1"/>
                      <a:r>
                        <a:rPr lang="fr-FR" sz="1800" b="0" kern="1200" dirty="0">
                          <a:solidFill>
                            <a:schemeClr val="dk1"/>
                          </a:solidFill>
                          <a:latin typeface="+mn-lt"/>
                          <a:ea typeface="+mn-ea"/>
                          <a:cs typeface="+mn-cs"/>
                        </a:rPr>
                        <a:t>54</a:t>
                      </a:r>
                    </a:p>
                  </a:txBody>
                  <a:tcPr/>
                </a:tc>
                <a:tc>
                  <a:txBody>
                    <a:bodyPr/>
                    <a:lstStyle/>
                    <a:p>
                      <a:pPr marL="0" algn="ctr" defTabSz="914400" rtl="0" eaLnBrk="1" latinLnBrk="0" hangingPunct="1"/>
                      <a:r>
                        <a:rPr lang="fr-FR" sz="1800" b="0" kern="1200" dirty="0">
                          <a:solidFill>
                            <a:schemeClr val="dk1"/>
                          </a:solidFill>
                          <a:latin typeface="+mn-lt"/>
                          <a:ea typeface="+mn-ea"/>
                          <a:cs typeface="+mn-cs"/>
                        </a:rPr>
                        <a:t>27,09</a:t>
                      </a:r>
                    </a:p>
                  </a:txBody>
                  <a:tcPr/>
                </a:tc>
                <a:tc>
                  <a:txBody>
                    <a:bodyPr/>
                    <a:lstStyle/>
                    <a:p>
                      <a:pPr marL="0" algn="ctr" defTabSz="914400" rtl="0" eaLnBrk="1" latinLnBrk="0" hangingPunct="1"/>
                      <a:r>
                        <a:rPr lang="fr-FR" sz="1800" b="0" kern="1200" dirty="0">
                          <a:solidFill>
                            <a:schemeClr val="dk1"/>
                          </a:solidFill>
                          <a:latin typeface="+mn-lt"/>
                          <a:ea typeface="+mn-ea"/>
                          <a:cs typeface="+mn-cs"/>
                        </a:rPr>
                        <a:t>57</a:t>
                      </a:r>
                    </a:p>
                  </a:txBody>
                  <a:tcPr/>
                </a:tc>
                <a:tc>
                  <a:txBody>
                    <a:bodyPr/>
                    <a:lstStyle/>
                    <a:p>
                      <a:pPr marL="0" algn="ctr" defTabSz="914400" rtl="0" eaLnBrk="1" latinLnBrk="0" hangingPunct="1"/>
                      <a:r>
                        <a:rPr lang="fr-FR" sz="1800" b="0" kern="1200" dirty="0">
                          <a:solidFill>
                            <a:schemeClr val="dk1"/>
                          </a:solidFill>
                          <a:latin typeface="+mn-lt"/>
                          <a:ea typeface="+mn-ea"/>
                          <a:cs typeface="+mn-cs"/>
                        </a:rPr>
                        <a:t>28,75</a:t>
                      </a:r>
                    </a:p>
                  </a:txBody>
                  <a:tcPr/>
                </a:tc>
                <a:extLst>
                  <a:ext uri="{0D108BD9-81ED-4DB2-BD59-A6C34878D82A}">
                    <a16:rowId xmlns:a16="http://schemas.microsoft.com/office/drawing/2014/main" val="10005"/>
                  </a:ext>
                </a:extLst>
              </a:tr>
              <a:tr h="874639">
                <a:tc>
                  <a:txBody>
                    <a:bodyPr/>
                    <a:lstStyle/>
                    <a:p>
                      <a:r>
                        <a:rPr lang="fr-FR" dirty="0"/>
                        <a:t>Stagiaires</a:t>
                      </a:r>
                      <a:r>
                        <a:rPr lang="fr-FR" baseline="0" dirty="0"/>
                        <a:t> et titulaires</a:t>
                      </a:r>
                      <a:endParaRPr lang="fr-FR" dirty="0"/>
                    </a:p>
                  </a:txBody>
                  <a:tcPr/>
                </a:tc>
                <a:tc>
                  <a:txBody>
                    <a:bodyPr/>
                    <a:lstStyle/>
                    <a:p>
                      <a:pPr algn="ctr"/>
                      <a:r>
                        <a:rPr lang="fr-FR" dirty="0"/>
                        <a:t>155</a:t>
                      </a:r>
                    </a:p>
                  </a:txBody>
                  <a:tcPr/>
                </a:tc>
                <a:tc>
                  <a:txBody>
                    <a:bodyPr/>
                    <a:lstStyle/>
                    <a:p>
                      <a:pPr algn="ctr"/>
                      <a:r>
                        <a:rPr lang="fr-FR" dirty="0"/>
                        <a:t>134,94</a:t>
                      </a:r>
                    </a:p>
                    <a:p>
                      <a:pPr algn="ctr"/>
                      <a:endParaRPr lang="fr-FR" dirty="0"/>
                    </a:p>
                  </a:txBody>
                  <a:tcPr/>
                </a:tc>
                <a:tc>
                  <a:txBody>
                    <a:bodyPr/>
                    <a:lstStyle/>
                    <a:p>
                      <a:pPr marL="0" algn="ctr" defTabSz="914400" rtl="0" eaLnBrk="1" latinLnBrk="0" hangingPunct="1"/>
                      <a:r>
                        <a:rPr lang="fr-FR" sz="1800" b="0" kern="1200" dirty="0">
                          <a:solidFill>
                            <a:schemeClr val="dk1"/>
                          </a:solidFill>
                          <a:latin typeface="+mn-lt"/>
                          <a:ea typeface="+mn-ea"/>
                          <a:cs typeface="+mn-cs"/>
                        </a:rPr>
                        <a:t>145</a:t>
                      </a:r>
                    </a:p>
                  </a:txBody>
                  <a:tcPr/>
                </a:tc>
                <a:tc>
                  <a:txBody>
                    <a:bodyPr/>
                    <a:lstStyle/>
                    <a:p>
                      <a:pPr marL="0" algn="ctr" defTabSz="914400" rtl="0" eaLnBrk="1" latinLnBrk="0" hangingPunct="1"/>
                      <a:r>
                        <a:rPr lang="fr-FR" sz="1800" b="0" kern="1200" dirty="0">
                          <a:solidFill>
                            <a:schemeClr val="dk1"/>
                          </a:solidFill>
                          <a:latin typeface="+mn-lt"/>
                          <a:ea typeface="+mn-ea"/>
                          <a:cs typeface="+mn-cs"/>
                        </a:rPr>
                        <a:t>129,57</a:t>
                      </a:r>
                    </a:p>
                  </a:txBody>
                  <a:tcPr/>
                </a:tc>
                <a:tc>
                  <a:txBody>
                    <a:bodyPr/>
                    <a:lstStyle/>
                    <a:p>
                      <a:pPr marL="0" algn="ctr" defTabSz="914400" rtl="0" eaLnBrk="1" latinLnBrk="0" hangingPunct="1"/>
                      <a:r>
                        <a:rPr lang="fr-FR" sz="1800" b="0" kern="1200" dirty="0">
                          <a:solidFill>
                            <a:schemeClr val="dk1"/>
                          </a:solidFill>
                          <a:latin typeface="+mn-lt"/>
                          <a:ea typeface="+mn-ea"/>
                          <a:cs typeface="+mn-cs"/>
                        </a:rPr>
                        <a:t>149</a:t>
                      </a:r>
                    </a:p>
                  </a:txBody>
                  <a:tcPr/>
                </a:tc>
                <a:tc>
                  <a:txBody>
                    <a:bodyPr/>
                    <a:lstStyle/>
                    <a:p>
                      <a:pPr marL="0" algn="ctr" defTabSz="914400" rtl="0" eaLnBrk="1" latinLnBrk="0" hangingPunct="1"/>
                      <a:r>
                        <a:rPr lang="fr-FR" sz="1800" b="0" kern="1200" dirty="0">
                          <a:solidFill>
                            <a:schemeClr val="dk1"/>
                          </a:solidFill>
                          <a:latin typeface="+mn-lt"/>
                          <a:ea typeface="+mn-ea"/>
                          <a:cs typeface="+mn-cs"/>
                        </a:rPr>
                        <a:t>128,43</a:t>
                      </a:r>
                    </a:p>
                  </a:txBody>
                  <a:tcPr/>
                </a:tc>
                <a:tc>
                  <a:txBody>
                    <a:bodyPr/>
                    <a:lstStyle/>
                    <a:p>
                      <a:pPr marL="0" algn="ctr" defTabSz="914400" rtl="0" eaLnBrk="1" latinLnBrk="0" hangingPunct="1"/>
                      <a:r>
                        <a:rPr lang="fr-FR" sz="1800" b="0" kern="1200" dirty="0">
                          <a:solidFill>
                            <a:schemeClr val="dk1"/>
                          </a:solidFill>
                          <a:latin typeface="+mn-lt"/>
                          <a:ea typeface="+mn-ea"/>
                          <a:cs typeface="+mn-cs"/>
                        </a:rPr>
                        <a:t>152</a:t>
                      </a:r>
                    </a:p>
                  </a:txBody>
                  <a:tcPr/>
                </a:tc>
                <a:tc>
                  <a:txBody>
                    <a:bodyPr/>
                    <a:lstStyle/>
                    <a:p>
                      <a:pPr marL="0" algn="ctr" defTabSz="914400" rtl="0" eaLnBrk="1" latinLnBrk="0" hangingPunct="1"/>
                      <a:r>
                        <a:rPr lang="fr-FR" sz="1800" b="0" kern="1200" dirty="0">
                          <a:solidFill>
                            <a:schemeClr val="dk1"/>
                          </a:solidFill>
                          <a:latin typeface="+mn-lt"/>
                          <a:ea typeface="+mn-ea"/>
                          <a:cs typeface="+mn-cs"/>
                        </a:rPr>
                        <a:t>132,36</a:t>
                      </a:r>
                    </a:p>
                  </a:txBody>
                  <a:tcPr/>
                </a:tc>
                <a:extLst>
                  <a:ext uri="{0D108BD9-81ED-4DB2-BD59-A6C34878D82A}">
                    <a16:rowId xmlns:a16="http://schemas.microsoft.com/office/drawing/2014/main" val="10006"/>
                  </a:ext>
                </a:extLst>
              </a:tr>
              <a:tr h="382995">
                <a:tc>
                  <a:txBody>
                    <a:bodyPr/>
                    <a:lstStyle/>
                    <a:p>
                      <a:r>
                        <a:rPr lang="fr-FR" b="1" dirty="0"/>
                        <a:t>Total</a:t>
                      </a:r>
                    </a:p>
                  </a:txBody>
                  <a:tcPr/>
                </a:tc>
                <a:tc>
                  <a:txBody>
                    <a:bodyPr/>
                    <a:lstStyle/>
                    <a:p>
                      <a:pPr algn="ctr"/>
                      <a:r>
                        <a:rPr lang="fr-FR" b="1" dirty="0"/>
                        <a:t>224</a:t>
                      </a:r>
                    </a:p>
                  </a:txBody>
                  <a:tcPr/>
                </a:tc>
                <a:tc>
                  <a:txBody>
                    <a:bodyPr/>
                    <a:lstStyle/>
                    <a:p>
                      <a:pPr algn="ctr"/>
                      <a:r>
                        <a:rPr lang="fr-FR" b="1" dirty="0"/>
                        <a:t>167,76</a:t>
                      </a:r>
                    </a:p>
                  </a:txBody>
                  <a:tcPr/>
                </a:tc>
                <a:tc>
                  <a:txBody>
                    <a:bodyPr/>
                    <a:lstStyle/>
                    <a:p>
                      <a:pPr marL="0" algn="ctr" defTabSz="914400" rtl="0" eaLnBrk="1" latinLnBrk="0" hangingPunct="1"/>
                      <a:r>
                        <a:rPr lang="fr-FR" sz="1800" b="1" kern="1200" dirty="0">
                          <a:solidFill>
                            <a:schemeClr val="dk1"/>
                          </a:solidFill>
                          <a:latin typeface="+mn-lt"/>
                          <a:ea typeface="+mn-ea"/>
                          <a:cs typeface="+mn-cs"/>
                        </a:rPr>
                        <a:t>220</a:t>
                      </a:r>
                    </a:p>
                  </a:txBody>
                  <a:tcPr/>
                </a:tc>
                <a:tc>
                  <a:txBody>
                    <a:bodyPr/>
                    <a:lstStyle/>
                    <a:p>
                      <a:pPr marL="0" algn="ctr" defTabSz="914400" rtl="0" eaLnBrk="1" latinLnBrk="0" hangingPunct="1"/>
                      <a:r>
                        <a:rPr lang="fr-FR" sz="1800" b="1" kern="1200" dirty="0">
                          <a:solidFill>
                            <a:schemeClr val="dk1"/>
                          </a:solidFill>
                          <a:latin typeface="+mn-lt"/>
                          <a:ea typeface="+mn-ea"/>
                          <a:cs typeface="+mn-cs"/>
                        </a:rPr>
                        <a:t>168,12</a:t>
                      </a:r>
                    </a:p>
                  </a:txBody>
                  <a:tcPr/>
                </a:tc>
                <a:tc>
                  <a:txBody>
                    <a:bodyPr/>
                    <a:lstStyle/>
                    <a:p>
                      <a:pPr marL="0" algn="ctr" defTabSz="914400" rtl="0" eaLnBrk="1" latinLnBrk="0" hangingPunct="1"/>
                      <a:r>
                        <a:rPr lang="fr-FR" sz="1800" b="1" kern="1200" dirty="0">
                          <a:solidFill>
                            <a:schemeClr val="dk1"/>
                          </a:solidFill>
                          <a:latin typeface="+mn-lt"/>
                          <a:ea typeface="+mn-ea"/>
                          <a:cs typeface="+mn-cs"/>
                        </a:rPr>
                        <a:t>230</a:t>
                      </a:r>
                    </a:p>
                  </a:txBody>
                  <a:tcPr/>
                </a:tc>
                <a:tc>
                  <a:txBody>
                    <a:bodyPr/>
                    <a:lstStyle/>
                    <a:p>
                      <a:pPr marL="0" algn="ctr" defTabSz="914400" rtl="0" eaLnBrk="1" latinLnBrk="0" hangingPunct="1"/>
                      <a:r>
                        <a:rPr lang="fr-FR" sz="1800" b="1" kern="1200" dirty="0">
                          <a:solidFill>
                            <a:schemeClr val="dk1"/>
                          </a:solidFill>
                          <a:latin typeface="+mn-lt"/>
                          <a:ea typeface="+mn-ea"/>
                          <a:cs typeface="+mn-cs"/>
                        </a:rPr>
                        <a:t>169,68</a:t>
                      </a:r>
                    </a:p>
                  </a:txBody>
                  <a:tcPr/>
                </a:tc>
                <a:tc>
                  <a:txBody>
                    <a:bodyPr/>
                    <a:lstStyle/>
                    <a:p>
                      <a:pPr marL="0" algn="ctr" defTabSz="914400" rtl="0" eaLnBrk="1" latinLnBrk="0" hangingPunct="1"/>
                      <a:r>
                        <a:rPr lang="fr-FR" sz="1800" b="1" kern="1200" dirty="0">
                          <a:solidFill>
                            <a:schemeClr val="dk1"/>
                          </a:solidFill>
                          <a:latin typeface="+mn-lt"/>
                          <a:ea typeface="+mn-ea"/>
                          <a:cs typeface="+mn-cs"/>
                        </a:rPr>
                        <a:t>230</a:t>
                      </a:r>
                    </a:p>
                  </a:txBody>
                  <a:tcPr/>
                </a:tc>
                <a:tc>
                  <a:txBody>
                    <a:bodyPr/>
                    <a:lstStyle/>
                    <a:p>
                      <a:pPr marL="0" algn="ctr" defTabSz="914400" rtl="0" eaLnBrk="1" latinLnBrk="0" hangingPunct="1"/>
                      <a:r>
                        <a:rPr lang="fr-FR" sz="1800" b="1" kern="1200" dirty="0">
                          <a:solidFill>
                            <a:schemeClr val="dk1"/>
                          </a:solidFill>
                          <a:latin typeface="+mn-lt"/>
                          <a:ea typeface="+mn-ea"/>
                          <a:cs typeface="+mn-cs"/>
                        </a:rPr>
                        <a:t>170,70</a:t>
                      </a:r>
                    </a:p>
                  </a:txBody>
                  <a:tcPr/>
                </a:tc>
                <a:extLst>
                  <a:ext uri="{0D108BD9-81ED-4DB2-BD59-A6C34878D82A}">
                    <a16:rowId xmlns:a16="http://schemas.microsoft.com/office/drawing/2014/main" val="10007"/>
                  </a:ext>
                </a:extLst>
              </a:tr>
            </a:tbl>
          </a:graphicData>
        </a:graphic>
      </p:graphicFrame>
      <p:sp>
        <p:nvSpPr>
          <p:cNvPr id="8" name="Espace réservé du numéro de diapositive 6"/>
          <p:cNvSpPr txBox="1">
            <a:spLocks noGrp="1"/>
          </p:cNvSpPr>
          <p:nvPr/>
        </p:nvSpPr>
        <p:spPr bwMode="auto">
          <a:xfrm>
            <a:off x="8784000" y="66060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hangingPunct="1">
              <a:buClr>
                <a:srgbClr val="000000"/>
              </a:buClr>
              <a:buSzPct val="100000"/>
              <a:buFont typeface="Times New Roman" panose="02020603050405020304" pitchFamily="18" charset="0"/>
              <a:buNone/>
            </a:pPr>
            <a:fld id="{4DA3CAE4-CA99-4C1E-82D6-CBE198F28DA1}" type="slidenum">
              <a:rPr lang="fr-FR" altLang="fr-FR" sz="1200" b="1"/>
              <a:pPr algn="r" eaLnBrk="1" hangingPunct="1">
                <a:buClr>
                  <a:srgbClr val="000000"/>
                </a:buClr>
                <a:buSzPct val="100000"/>
                <a:buFont typeface="Times New Roman" panose="02020603050405020304" pitchFamily="18" charset="0"/>
                <a:buNone/>
              </a:pPr>
              <a:t>20</a:t>
            </a:fld>
            <a:endParaRPr lang="fr-FR" altLang="fr-FR" sz="1200" b="1" dirty="0"/>
          </a:p>
        </p:txBody>
      </p:sp>
      <p:pic>
        <p:nvPicPr>
          <p:cNvPr id="5" name="Image 4" descr="Ressources Humaines Icons gratuit">
            <a:extLst>
              <a:ext uri="{FF2B5EF4-FFF2-40B4-BE49-F238E27FC236}">
                <a16:creationId xmlns:a16="http://schemas.microsoft.com/office/drawing/2014/main" id="{16976096-F973-475B-B92D-978199850F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747" y="674982"/>
            <a:ext cx="693420" cy="693420"/>
          </a:xfrm>
          <a:prstGeom prst="rect">
            <a:avLst/>
          </a:prstGeom>
          <a:noFill/>
          <a:ln>
            <a:noFill/>
          </a:ln>
        </p:spPr>
      </p:pic>
      <p:sp>
        <p:nvSpPr>
          <p:cNvPr id="6" name="ZoneTexte 4">
            <a:extLst>
              <a:ext uri="{FF2B5EF4-FFF2-40B4-BE49-F238E27FC236}">
                <a16:creationId xmlns:a16="http://schemas.microsoft.com/office/drawing/2014/main" id="{2CDA68B1-D389-4071-A500-9358A8225839}"/>
              </a:ext>
            </a:extLst>
          </p:cNvPr>
          <p:cNvSpPr txBox="1">
            <a:spLocks noChangeArrowheads="1"/>
          </p:cNvSpPr>
          <p:nvPr/>
        </p:nvSpPr>
        <p:spPr bwMode="auto">
          <a:xfrm>
            <a:off x="-12856" y="9271"/>
            <a:ext cx="9144000" cy="584775"/>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RESSOURCES HUMAINES</a:t>
            </a:r>
          </a:p>
        </p:txBody>
      </p:sp>
    </p:spTree>
    <p:extLst>
      <p:ext uri="{BB962C8B-B14F-4D97-AF65-F5344CB8AC3E}">
        <p14:creationId xmlns:p14="http://schemas.microsoft.com/office/powerpoint/2010/main" val="3680037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84513907-02C6-49E0-B150-A57B6FA84D9E}" type="slidenum">
              <a:rPr lang="fr-FR" altLang="fr-FR" smtClean="0">
                <a:solidFill>
                  <a:srgbClr val="000000"/>
                </a:solidFill>
              </a:rPr>
              <a:pPr>
                <a:defRPr/>
              </a:pPr>
              <a:t>21</a:t>
            </a:fld>
            <a:endParaRPr lang="fr-FR" altLang="fr-FR">
              <a:solidFill>
                <a:srgbClr val="0000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036115328"/>
              </p:ext>
            </p:extLst>
          </p:nvPr>
        </p:nvGraphicFramePr>
        <p:xfrm>
          <a:off x="707232" y="1722348"/>
          <a:ext cx="6912768" cy="2392680"/>
        </p:xfrm>
        <a:graphic>
          <a:graphicData uri="http://schemas.openxmlformats.org/drawingml/2006/table">
            <a:tbl>
              <a:tblPr firstRow="1" bandRow="1">
                <a:tableStyleId>{5C22544A-7EE6-4342-B048-85BDC9FD1C3A}</a:tableStyleId>
              </a:tblPr>
              <a:tblGrid>
                <a:gridCol w="2424608">
                  <a:extLst>
                    <a:ext uri="{9D8B030D-6E8A-4147-A177-3AD203B41FA5}">
                      <a16:colId xmlns:a16="http://schemas.microsoft.com/office/drawing/2014/main" val="20000"/>
                    </a:ext>
                  </a:extLst>
                </a:gridCol>
                <a:gridCol w="1013932">
                  <a:extLst>
                    <a:ext uri="{9D8B030D-6E8A-4147-A177-3AD203B41FA5}">
                      <a16:colId xmlns:a16="http://schemas.microsoft.com/office/drawing/2014/main" val="20001"/>
                    </a:ext>
                  </a:extLst>
                </a:gridCol>
                <a:gridCol w="1158076">
                  <a:extLst>
                    <a:ext uri="{9D8B030D-6E8A-4147-A177-3AD203B41FA5}">
                      <a16:colId xmlns:a16="http://schemas.microsoft.com/office/drawing/2014/main" val="20002"/>
                    </a:ext>
                  </a:extLst>
                </a:gridCol>
                <a:gridCol w="1158076">
                  <a:extLst>
                    <a:ext uri="{9D8B030D-6E8A-4147-A177-3AD203B41FA5}">
                      <a16:colId xmlns:a16="http://schemas.microsoft.com/office/drawing/2014/main" val="20003"/>
                    </a:ext>
                  </a:extLst>
                </a:gridCol>
                <a:gridCol w="1158076">
                  <a:extLst>
                    <a:ext uri="{9D8B030D-6E8A-4147-A177-3AD203B41FA5}">
                      <a16:colId xmlns:a16="http://schemas.microsoft.com/office/drawing/2014/main" val="4244124941"/>
                    </a:ext>
                  </a:extLst>
                </a:gridCol>
              </a:tblGrid>
              <a:tr h="370840">
                <a:tc>
                  <a:txBody>
                    <a:bodyPr/>
                    <a:lstStyle/>
                    <a:p>
                      <a:r>
                        <a:rPr lang="fr-FR" dirty="0"/>
                        <a:t>Montants EN k€</a:t>
                      </a:r>
                    </a:p>
                  </a:txBody>
                  <a:tcPr/>
                </a:tc>
                <a:tc>
                  <a:txBody>
                    <a:bodyPr/>
                    <a:lstStyle/>
                    <a:p>
                      <a:pPr algn="ctr"/>
                      <a:r>
                        <a:rPr lang="fr-FR" dirty="0"/>
                        <a:t>2018</a:t>
                      </a:r>
                    </a:p>
                  </a:txBody>
                  <a:tcPr/>
                </a:tc>
                <a:tc>
                  <a:txBody>
                    <a:bodyPr/>
                    <a:lstStyle/>
                    <a:p>
                      <a:pPr algn="ctr"/>
                      <a:r>
                        <a:rPr lang="fr-FR" dirty="0"/>
                        <a:t>2019</a:t>
                      </a:r>
                    </a:p>
                  </a:txBody>
                  <a:tcPr/>
                </a:tc>
                <a:tc>
                  <a:txBody>
                    <a:bodyPr/>
                    <a:lstStyle/>
                    <a:p>
                      <a:pPr algn="ctr"/>
                      <a:r>
                        <a:rPr lang="fr-FR" dirty="0"/>
                        <a:t>2020</a:t>
                      </a:r>
                    </a:p>
                  </a:txBody>
                  <a:tcPr/>
                </a:tc>
                <a:tc>
                  <a:txBody>
                    <a:bodyPr/>
                    <a:lstStyle/>
                    <a:p>
                      <a:pPr algn="ctr"/>
                      <a:r>
                        <a:rPr lang="fr-FR" dirty="0"/>
                        <a:t>2021</a:t>
                      </a:r>
                    </a:p>
                  </a:txBody>
                  <a:tcPr/>
                </a:tc>
                <a:extLst>
                  <a:ext uri="{0D108BD9-81ED-4DB2-BD59-A6C34878D82A}">
                    <a16:rowId xmlns:a16="http://schemas.microsoft.com/office/drawing/2014/main" val="10000"/>
                  </a:ext>
                </a:extLst>
              </a:tr>
              <a:tr h="370840">
                <a:tc>
                  <a:txBody>
                    <a:bodyPr/>
                    <a:lstStyle/>
                    <a:p>
                      <a:r>
                        <a:rPr lang="fr-FR" dirty="0"/>
                        <a:t>Traitements</a:t>
                      </a:r>
                      <a:r>
                        <a:rPr lang="fr-FR" baseline="0" dirty="0"/>
                        <a:t> titulaire</a:t>
                      </a:r>
                      <a:endParaRPr lang="fr-FR" dirty="0"/>
                    </a:p>
                  </a:txBody>
                  <a:tcPr/>
                </a:tc>
                <a:tc>
                  <a:txBody>
                    <a:bodyPr/>
                    <a:lstStyle/>
                    <a:p>
                      <a:pPr algn="ctr"/>
                      <a:r>
                        <a:rPr lang="fr-FR" dirty="0"/>
                        <a:t>2 771</a:t>
                      </a:r>
                    </a:p>
                  </a:txBody>
                  <a:tcPr/>
                </a:tc>
                <a:tc>
                  <a:txBody>
                    <a:bodyPr/>
                    <a:lstStyle/>
                    <a:p>
                      <a:pPr algn="ctr"/>
                      <a:r>
                        <a:rPr lang="fr-FR" dirty="0"/>
                        <a:t>2 853</a:t>
                      </a:r>
                    </a:p>
                  </a:txBody>
                  <a:tcPr/>
                </a:tc>
                <a:tc>
                  <a:txBody>
                    <a:bodyPr/>
                    <a:lstStyle/>
                    <a:p>
                      <a:pPr algn="ctr"/>
                      <a:r>
                        <a:rPr lang="fr-FR" dirty="0"/>
                        <a:t>2</a:t>
                      </a:r>
                      <a:r>
                        <a:rPr lang="fr-FR" baseline="0" dirty="0"/>
                        <a:t> 866                                                                                              </a:t>
                      </a:r>
                      <a:endParaRPr lang="fr-FR" dirty="0"/>
                    </a:p>
                  </a:txBody>
                  <a:tcPr/>
                </a:tc>
                <a:tc>
                  <a:txBody>
                    <a:bodyPr/>
                    <a:lstStyle/>
                    <a:p>
                      <a:pPr algn="ctr"/>
                      <a:r>
                        <a:rPr lang="fr-FR" dirty="0"/>
                        <a:t>2 932</a:t>
                      </a:r>
                    </a:p>
                  </a:txBody>
                  <a:tcPr/>
                </a:tc>
                <a:extLst>
                  <a:ext uri="{0D108BD9-81ED-4DB2-BD59-A6C34878D82A}">
                    <a16:rowId xmlns:a16="http://schemas.microsoft.com/office/drawing/2014/main" val="10001"/>
                  </a:ext>
                </a:extLst>
              </a:tr>
              <a:tr h="370840">
                <a:tc>
                  <a:txBody>
                    <a:bodyPr/>
                    <a:lstStyle/>
                    <a:p>
                      <a:r>
                        <a:rPr lang="fr-FR" dirty="0"/>
                        <a:t>Régime indemnitaire titulaire</a:t>
                      </a:r>
                    </a:p>
                  </a:txBody>
                  <a:tcPr/>
                </a:tc>
                <a:tc>
                  <a:txBody>
                    <a:bodyPr/>
                    <a:lstStyle/>
                    <a:p>
                      <a:pPr algn="ctr"/>
                      <a:r>
                        <a:rPr lang="fr-FR" dirty="0"/>
                        <a:t>511</a:t>
                      </a:r>
                    </a:p>
                  </a:txBody>
                  <a:tcPr/>
                </a:tc>
                <a:tc>
                  <a:txBody>
                    <a:bodyPr/>
                    <a:lstStyle/>
                    <a:p>
                      <a:pPr algn="ctr"/>
                      <a:r>
                        <a:rPr lang="fr-FR" dirty="0"/>
                        <a:t>532 </a:t>
                      </a:r>
                    </a:p>
                  </a:txBody>
                  <a:tcPr/>
                </a:tc>
                <a:tc>
                  <a:txBody>
                    <a:bodyPr/>
                    <a:lstStyle/>
                    <a:p>
                      <a:pPr algn="ctr"/>
                      <a:r>
                        <a:rPr lang="fr-FR" strike="noStrike" dirty="0"/>
                        <a:t>561</a:t>
                      </a:r>
                    </a:p>
                  </a:txBody>
                  <a:tcPr/>
                </a:tc>
                <a:tc>
                  <a:txBody>
                    <a:bodyPr/>
                    <a:lstStyle/>
                    <a:p>
                      <a:pPr algn="ctr"/>
                      <a:r>
                        <a:rPr lang="fr-FR" strike="noStrike" dirty="0"/>
                        <a:t>568</a:t>
                      </a:r>
                    </a:p>
                  </a:txBody>
                  <a:tcPr/>
                </a:tc>
                <a:extLst>
                  <a:ext uri="{0D108BD9-81ED-4DB2-BD59-A6C34878D82A}">
                    <a16:rowId xmlns:a16="http://schemas.microsoft.com/office/drawing/2014/main" val="10002"/>
                  </a:ext>
                </a:extLst>
              </a:tr>
              <a:tr h="370840">
                <a:tc>
                  <a:txBody>
                    <a:bodyPr/>
                    <a:lstStyle/>
                    <a:p>
                      <a:r>
                        <a:rPr lang="fr-FR" dirty="0"/>
                        <a:t>NBI + SFT (*)</a:t>
                      </a:r>
                    </a:p>
                  </a:txBody>
                  <a:tcPr/>
                </a:tc>
                <a:tc>
                  <a:txBody>
                    <a:bodyPr/>
                    <a:lstStyle/>
                    <a:p>
                      <a:pPr algn="ctr"/>
                      <a:r>
                        <a:rPr lang="fr-FR" dirty="0"/>
                        <a:t>65</a:t>
                      </a:r>
                    </a:p>
                  </a:txBody>
                  <a:tcPr/>
                </a:tc>
                <a:tc>
                  <a:txBody>
                    <a:bodyPr/>
                    <a:lstStyle/>
                    <a:p>
                      <a:pPr algn="ctr"/>
                      <a:r>
                        <a:rPr lang="fr-FR" dirty="0"/>
                        <a:t>64 </a:t>
                      </a:r>
                    </a:p>
                  </a:txBody>
                  <a:tcPr/>
                </a:tc>
                <a:tc>
                  <a:txBody>
                    <a:bodyPr/>
                    <a:lstStyle/>
                    <a:p>
                      <a:pPr algn="ctr"/>
                      <a:r>
                        <a:rPr lang="fr-FR" strike="noStrike" dirty="0"/>
                        <a:t>61</a:t>
                      </a:r>
                    </a:p>
                  </a:txBody>
                  <a:tcPr/>
                </a:tc>
                <a:tc>
                  <a:txBody>
                    <a:bodyPr/>
                    <a:lstStyle/>
                    <a:p>
                      <a:pPr algn="ctr"/>
                      <a:r>
                        <a:rPr lang="fr-FR" strike="noStrike" dirty="0"/>
                        <a:t>53</a:t>
                      </a:r>
                    </a:p>
                  </a:txBody>
                  <a:tcPr/>
                </a:tc>
                <a:extLst>
                  <a:ext uri="{0D108BD9-81ED-4DB2-BD59-A6C34878D82A}">
                    <a16:rowId xmlns:a16="http://schemas.microsoft.com/office/drawing/2014/main" val="10003"/>
                  </a:ext>
                </a:extLst>
              </a:tr>
              <a:tr h="370840">
                <a:tc>
                  <a:txBody>
                    <a:bodyPr/>
                    <a:lstStyle/>
                    <a:p>
                      <a:r>
                        <a:rPr lang="fr-FR" dirty="0"/>
                        <a:t>Traitements contractuels</a:t>
                      </a:r>
                      <a:r>
                        <a:rPr lang="fr-FR" baseline="0" dirty="0"/>
                        <a:t> + régime indemnitaire</a:t>
                      </a:r>
                      <a:endParaRPr lang="fr-FR" dirty="0"/>
                    </a:p>
                  </a:txBody>
                  <a:tcPr/>
                </a:tc>
                <a:tc>
                  <a:txBody>
                    <a:bodyPr/>
                    <a:lstStyle/>
                    <a:p>
                      <a:pPr algn="ctr"/>
                      <a:r>
                        <a:rPr lang="fr-FR" dirty="0"/>
                        <a:t>776</a:t>
                      </a:r>
                    </a:p>
                  </a:txBody>
                  <a:tcPr/>
                </a:tc>
                <a:tc>
                  <a:txBody>
                    <a:bodyPr/>
                    <a:lstStyle/>
                    <a:p>
                      <a:pPr algn="ctr"/>
                      <a:r>
                        <a:rPr lang="fr-FR" dirty="0"/>
                        <a:t>780</a:t>
                      </a:r>
                    </a:p>
                  </a:txBody>
                  <a:tcPr/>
                </a:tc>
                <a:tc>
                  <a:txBody>
                    <a:bodyPr/>
                    <a:lstStyle/>
                    <a:p>
                      <a:pPr algn="ctr"/>
                      <a:r>
                        <a:rPr lang="fr-FR" strike="noStrike" dirty="0"/>
                        <a:t>927</a:t>
                      </a:r>
                    </a:p>
                  </a:txBody>
                  <a:tcPr/>
                </a:tc>
                <a:tc>
                  <a:txBody>
                    <a:bodyPr/>
                    <a:lstStyle/>
                    <a:p>
                      <a:pPr algn="ctr"/>
                      <a:r>
                        <a:rPr lang="fr-FR" strike="noStrike" dirty="0"/>
                        <a:t>1 045</a:t>
                      </a:r>
                    </a:p>
                  </a:txBody>
                  <a:tcPr/>
                </a:tc>
                <a:extLst>
                  <a:ext uri="{0D108BD9-81ED-4DB2-BD59-A6C34878D82A}">
                    <a16:rowId xmlns:a16="http://schemas.microsoft.com/office/drawing/2014/main" val="10004"/>
                  </a:ext>
                </a:extLst>
              </a:tr>
            </a:tbl>
          </a:graphicData>
        </a:graphic>
      </p:graphicFrame>
      <p:sp>
        <p:nvSpPr>
          <p:cNvPr id="8" name="ZoneTexte 7"/>
          <p:cNvSpPr txBox="1"/>
          <p:nvPr/>
        </p:nvSpPr>
        <p:spPr>
          <a:xfrm>
            <a:off x="179512" y="5229200"/>
            <a:ext cx="9306272" cy="646331"/>
          </a:xfrm>
          <a:prstGeom prst="rect">
            <a:avLst/>
          </a:prstGeom>
          <a:noFill/>
        </p:spPr>
        <p:txBody>
          <a:bodyPr wrap="square" rtlCol="0">
            <a:spAutoFit/>
          </a:bodyPr>
          <a:lstStyle/>
          <a:p>
            <a:r>
              <a:rPr lang="fr-FR" dirty="0">
                <a:solidFill>
                  <a:schemeClr val="tx1"/>
                </a:solidFill>
                <a:latin typeface="+mj-lt"/>
              </a:rPr>
              <a:t>	(*) NBI : Nouvelle Bonification Indiciaire			</a:t>
            </a:r>
          </a:p>
          <a:p>
            <a:r>
              <a:rPr lang="fr-FR" dirty="0">
                <a:solidFill>
                  <a:schemeClr val="tx1"/>
                </a:solidFill>
                <a:latin typeface="+mj-lt"/>
              </a:rPr>
              <a:t>	    SFT : Supplément familial de Traitement</a:t>
            </a:r>
          </a:p>
        </p:txBody>
      </p:sp>
      <p:sp>
        <p:nvSpPr>
          <p:cNvPr id="6" name="ZoneTexte 4">
            <a:extLst>
              <a:ext uri="{FF2B5EF4-FFF2-40B4-BE49-F238E27FC236}">
                <a16:creationId xmlns:a16="http://schemas.microsoft.com/office/drawing/2014/main" id="{14DCC575-CC0F-4923-B88C-6E96F9AD6DD9}"/>
              </a:ext>
            </a:extLst>
          </p:cNvPr>
          <p:cNvSpPr txBox="1">
            <a:spLocks noChangeArrowheads="1"/>
          </p:cNvSpPr>
          <p:nvPr/>
        </p:nvSpPr>
        <p:spPr bwMode="auto">
          <a:xfrm>
            <a:off x="-12856" y="9271"/>
            <a:ext cx="9144000" cy="584775"/>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RESSOURCES HUMAINES</a:t>
            </a:r>
          </a:p>
        </p:txBody>
      </p:sp>
    </p:spTree>
    <p:extLst>
      <p:ext uri="{BB962C8B-B14F-4D97-AF65-F5344CB8AC3E}">
        <p14:creationId xmlns:p14="http://schemas.microsoft.com/office/powerpoint/2010/main" val="2410694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0652" y="1052736"/>
            <a:ext cx="8856984" cy="3960440"/>
          </a:xfrm>
        </p:spPr>
        <p:txBody>
          <a:bodyPr/>
          <a:lstStyle/>
          <a:p>
            <a:pPr marL="342900" indent="-342900">
              <a:buFont typeface="Arial" panose="020B0604020202020204" pitchFamily="34" charset="0"/>
              <a:buChar char="•"/>
            </a:pPr>
            <a:r>
              <a:rPr lang="fr-FR" b="1" dirty="0"/>
              <a:t>Variation du nombre de titulaires </a:t>
            </a:r>
            <a:r>
              <a:rPr lang="fr-FR" dirty="0"/>
              <a:t>:  3 créations de poste</a:t>
            </a:r>
          </a:p>
          <a:p>
            <a:pPr marL="342900" indent="-342900">
              <a:buFont typeface="Arial" panose="020B0604020202020204" pitchFamily="34" charset="0"/>
              <a:buChar char="•"/>
            </a:pPr>
            <a:endParaRPr lang="fr-FR" sz="1800" dirty="0"/>
          </a:p>
          <a:p>
            <a:pPr marL="342900" indent="-342900">
              <a:buFont typeface="Arial" panose="020B0604020202020204" pitchFamily="34" charset="0"/>
              <a:buChar char="•"/>
            </a:pPr>
            <a:r>
              <a:rPr lang="fr-FR" dirty="0"/>
              <a:t>Le </a:t>
            </a:r>
            <a:r>
              <a:rPr lang="fr-FR" b="1" dirty="0"/>
              <a:t>taux d’emploi de travailleurs handicapés </a:t>
            </a:r>
            <a:r>
              <a:rPr lang="fr-FR" dirty="0"/>
              <a:t>est de 6 % (respect de l’obligation de 6%).</a:t>
            </a:r>
          </a:p>
          <a:p>
            <a:pPr marL="342900" indent="-342900">
              <a:buFont typeface="Arial" panose="020B0604020202020204" pitchFamily="34" charset="0"/>
              <a:buChar char="•"/>
            </a:pPr>
            <a:endParaRPr lang="fr-FR" sz="1800" dirty="0"/>
          </a:p>
          <a:p>
            <a:pPr marL="342900" indent="-342900">
              <a:buFont typeface="Arial" panose="020B0604020202020204" pitchFamily="34" charset="0"/>
              <a:buChar char="•"/>
            </a:pPr>
            <a:r>
              <a:rPr lang="fr-FR" b="1" dirty="0"/>
              <a:t>Temps de travail : </a:t>
            </a:r>
            <a:r>
              <a:rPr lang="fr-FR" dirty="0"/>
              <a:t>1 607 heures appliquées suivant la délibération du conseil municipal du 16 décembre 2021 et 27 janvier 2022</a:t>
            </a:r>
          </a:p>
          <a:p>
            <a:pPr marL="342900" indent="-342900">
              <a:buFont typeface="Arial" panose="020B0604020202020204" pitchFamily="34" charset="0"/>
              <a:buChar char="•"/>
            </a:pPr>
            <a:endParaRPr lang="fr-FR" sz="1800" dirty="0"/>
          </a:p>
          <a:p>
            <a:pPr marL="342900" indent="-342900">
              <a:buFont typeface="Arial" panose="020B0604020202020204" pitchFamily="34" charset="0"/>
              <a:buChar char="•"/>
            </a:pPr>
            <a:r>
              <a:rPr lang="fr-FR" b="1" dirty="0"/>
              <a:t>Avantages en nature </a:t>
            </a:r>
            <a:r>
              <a:rPr lang="fr-FR" sz="2800" dirty="0"/>
              <a:t>: </a:t>
            </a:r>
          </a:p>
          <a:p>
            <a:pPr marL="800100" lvl="1" indent="-342900">
              <a:buFontTx/>
              <a:buChar char="-"/>
            </a:pPr>
            <a:r>
              <a:rPr lang="fr-FR" sz="2400" dirty="0"/>
              <a:t>Repas pour les agents « techniques » du restaurant scolaire</a:t>
            </a:r>
          </a:p>
          <a:p>
            <a:pPr marL="800100" lvl="1" indent="-342900">
              <a:buFontTx/>
              <a:buChar char="-"/>
            </a:pPr>
            <a:r>
              <a:rPr lang="fr-FR" sz="2400" dirty="0"/>
              <a:t>Habitations pour les agents bénéficiant d’un logement pour nécessité absolue de service</a:t>
            </a:r>
          </a:p>
          <a:p>
            <a:endParaRPr lang="fr-FR" dirty="0"/>
          </a:p>
        </p:txBody>
      </p:sp>
      <p:sp>
        <p:nvSpPr>
          <p:cNvPr id="5" name="Espace réservé du numéro de diapositive 4"/>
          <p:cNvSpPr>
            <a:spLocks noGrp="1"/>
          </p:cNvSpPr>
          <p:nvPr>
            <p:ph type="sldNum" sz="quarter" idx="11"/>
          </p:nvPr>
        </p:nvSpPr>
        <p:spPr/>
        <p:txBody>
          <a:bodyPr/>
          <a:lstStyle/>
          <a:p>
            <a:pPr>
              <a:defRPr/>
            </a:pPr>
            <a:fld id="{84513907-02C6-49E0-B150-A57B6FA84D9E}" type="slidenum">
              <a:rPr lang="fr-FR" altLang="fr-FR" smtClean="0">
                <a:solidFill>
                  <a:srgbClr val="000000"/>
                </a:solidFill>
              </a:rPr>
              <a:pPr>
                <a:defRPr/>
              </a:pPr>
              <a:t>22</a:t>
            </a:fld>
            <a:endParaRPr lang="fr-FR" altLang="fr-FR">
              <a:solidFill>
                <a:srgbClr val="000000"/>
              </a:solidFill>
            </a:endParaRPr>
          </a:p>
        </p:txBody>
      </p:sp>
      <p:sp>
        <p:nvSpPr>
          <p:cNvPr id="6" name="ZoneTexte 4">
            <a:extLst>
              <a:ext uri="{FF2B5EF4-FFF2-40B4-BE49-F238E27FC236}">
                <a16:creationId xmlns:a16="http://schemas.microsoft.com/office/drawing/2014/main" id="{11829CF1-68D6-4CEA-9950-2916C9477068}"/>
              </a:ext>
            </a:extLst>
          </p:cNvPr>
          <p:cNvSpPr txBox="1">
            <a:spLocks noChangeArrowheads="1"/>
          </p:cNvSpPr>
          <p:nvPr/>
        </p:nvSpPr>
        <p:spPr bwMode="auto">
          <a:xfrm>
            <a:off x="-12856" y="9271"/>
            <a:ext cx="9144000" cy="584775"/>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RESSOURCES HUMAINES</a:t>
            </a:r>
          </a:p>
        </p:txBody>
      </p:sp>
    </p:spTree>
    <p:extLst>
      <p:ext uri="{BB962C8B-B14F-4D97-AF65-F5344CB8AC3E}">
        <p14:creationId xmlns:p14="http://schemas.microsoft.com/office/powerpoint/2010/main" val="3361338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43508" y="560550"/>
            <a:ext cx="8856984" cy="3960440"/>
          </a:xfrm>
        </p:spPr>
        <p:txBody>
          <a:bodyPr/>
          <a:lstStyle/>
          <a:p>
            <a:pPr marL="342900" indent="-342900">
              <a:buFont typeface="Arial" panose="020B0604020202020204" pitchFamily="34" charset="0"/>
              <a:buChar char="•"/>
            </a:pPr>
            <a:r>
              <a:rPr lang="fr-FR" b="1" dirty="0"/>
              <a:t>Nombre de jours de formation </a:t>
            </a:r>
            <a:r>
              <a:rPr lang="fr-FR" dirty="0"/>
              <a:t>:  311 </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r>
              <a:rPr lang="fr-FR" b="1" dirty="0"/>
              <a:t>Absentéisme :</a:t>
            </a:r>
            <a:r>
              <a:rPr lang="fr-FR" dirty="0"/>
              <a:t>  </a:t>
            </a:r>
          </a:p>
          <a:p>
            <a:pPr marL="800100" lvl="1" indent="-342900">
              <a:buFont typeface="Wingdings" panose="05000000000000000000" pitchFamily="2" charset="2"/>
              <a:buChar char="Ø"/>
            </a:pPr>
            <a:r>
              <a:rPr lang="fr-FR" sz="2400" dirty="0"/>
              <a:t>Pour maladie ordinaire : 3 666 jours</a:t>
            </a:r>
          </a:p>
          <a:p>
            <a:pPr marL="800100" lvl="1" indent="-342900">
              <a:buFont typeface="Wingdings" panose="05000000000000000000" pitchFamily="2" charset="2"/>
              <a:buChar char="Ø"/>
            </a:pPr>
            <a:r>
              <a:rPr lang="fr-FR" sz="2400" dirty="0"/>
              <a:t>Pour congés longue maladie/longue durée/grave maladie : 1 248 jours</a:t>
            </a:r>
          </a:p>
          <a:p>
            <a:pPr marL="800100" lvl="1" indent="-342900">
              <a:buFont typeface="Wingdings" panose="05000000000000000000" pitchFamily="2" charset="2"/>
              <a:buChar char="Ø"/>
            </a:pPr>
            <a:r>
              <a:rPr lang="fr-FR" sz="2400" dirty="0"/>
              <a:t>Disponibilité pour maladie : 424 jours</a:t>
            </a:r>
          </a:p>
          <a:p>
            <a:pPr marL="800100" lvl="1" indent="-342900">
              <a:buFont typeface="Wingdings" panose="05000000000000000000" pitchFamily="2" charset="2"/>
              <a:buChar char="Ø"/>
            </a:pPr>
            <a:r>
              <a:rPr lang="fr-FR" sz="2400" dirty="0"/>
              <a:t>Accident du travail : 1 033 jours (dont 2 accidents longue durée antérieurs à 2021)</a:t>
            </a:r>
          </a:p>
          <a:p>
            <a:pPr marL="2171700" lvl="4" indent="-342900">
              <a:buFont typeface="Wingdings" panose="05000000000000000000" pitchFamily="2" charset="2"/>
              <a:buChar char="Ø"/>
            </a:pPr>
            <a:endParaRPr lang="fr-FR" sz="2400" dirty="0"/>
          </a:p>
          <a:p>
            <a:pPr marL="2171700" lvl="4" indent="-342900">
              <a:buFont typeface="Wingdings" panose="05000000000000000000" pitchFamily="2" charset="2"/>
              <a:buChar char="Ø"/>
            </a:pPr>
            <a:r>
              <a:rPr lang="fr-FR" sz="2400" dirty="0"/>
              <a:t>Total : </a:t>
            </a:r>
            <a:r>
              <a:rPr lang="fr-FR" sz="2400" b="1" dirty="0"/>
              <a:t>6 371 jours </a:t>
            </a:r>
            <a:r>
              <a:rPr lang="fr-FR" sz="2400" dirty="0"/>
              <a:t>dont 134 jours d’arrêt lié au COVID</a:t>
            </a:r>
          </a:p>
          <a:p>
            <a:pPr marL="2171700" lvl="4" indent="-342900">
              <a:buFont typeface="Wingdings" panose="05000000000000000000" pitchFamily="2" charset="2"/>
              <a:buChar char="Ø"/>
            </a:pPr>
            <a:r>
              <a:rPr lang="fr-FR" sz="2400" dirty="0"/>
              <a:t>Soit un taux d’absentéisme de 8,35%</a:t>
            </a:r>
          </a:p>
          <a:p>
            <a:pPr marL="2171700" lvl="4" indent="-342900">
              <a:buFont typeface="Wingdings" panose="05000000000000000000" pitchFamily="2" charset="2"/>
              <a:buChar char="Ø"/>
            </a:pPr>
            <a:r>
              <a:rPr lang="fr-FR" sz="2400" dirty="0"/>
              <a:t>Pour information  2020 : 8 188 jours</a:t>
            </a:r>
          </a:p>
          <a:p>
            <a:pPr marL="800100" lvl="1" indent="-342900">
              <a:buFont typeface="Wingdings" panose="05000000000000000000" pitchFamily="2" charset="2"/>
              <a:buChar char="Ø"/>
            </a:pPr>
            <a:endParaRPr lang="fr-FR" sz="2000" dirty="0"/>
          </a:p>
          <a:p>
            <a:pPr marL="800100" lvl="1" indent="-342900">
              <a:buFont typeface="Wingdings" panose="05000000000000000000" pitchFamily="2" charset="2"/>
              <a:buChar char="Ø"/>
            </a:pPr>
            <a:endParaRPr lang="fr-FR" sz="2000" dirty="0"/>
          </a:p>
          <a:p>
            <a:endParaRPr lang="fr-FR" dirty="0"/>
          </a:p>
        </p:txBody>
      </p:sp>
      <p:sp>
        <p:nvSpPr>
          <p:cNvPr id="5" name="Espace réservé du numéro de diapositive 4"/>
          <p:cNvSpPr>
            <a:spLocks noGrp="1"/>
          </p:cNvSpPr>
          <p:nvPr>
            <p:ph type="sldNum" sz="quarter" idx="11"/>
          </p:nvPr>
        </p:nvSpPr>
        <p:spPr/>
        <p:txBody>
          <a:bodyPr/>
          <a:lstStyle/>
          <a:p>
            <a:pPr>
              <a:defRPr/>
            </a:pPr>
            <a:fld id="{84513907-02C6-49E0-B150-A57B6FA84D9E}" type="slidenum">
              <a:rPr lang="fr-FR" altLang="fr-FR" smtClean="0">
                <a:solidFill>
                  <a:srgbClr val="000000"/>
                </a:solidFill>
              </a:rPr>
              <a:pPr>
                <a:defRPr/>
              </a:pPr>
              <a:t>23</a:t>
            </a:fld>
            <a:endParaRPr lang="fr-FR" altLang="fr-FR">
              <a:solidFill>
                <a:srgbClr val="000000"/>
              </a:solidFill>
            </a:endParaRPr>
          </a:p>
        </p:txBody>
      </p:sp>
      <p:sp>
        <p:nvSpPr>
          <p:cNvPr id="6" name="ZoneTexte 4">
            <a:extLst>
              <a:ext uri="{FF2B5EF4-FFF2-40B4-BE49-F238E27FC236}">
                <a16:creationId xmlns:a16="http://schemas.microsoft.com/office/drawing/2014/main" id="{D23B0E11-1C2A-4547-8DAB-9960C9B99FEB}"/>
              </a:ext>
            </a:extLst>
          </p:cNvPr>
          <p:cNvSpPr txBox="1">
            <a:spLocks noChangeArrowheads="1"/>
          </p:cNvSpPr>
          <p:nvPr/>
        </p:nvSpPr>
        <p:spPr bwMode="auto">
          <a:xfrm>
            <a:off x="-12856" y="9271"/>
            <a:ext cx="9144000" cy="584775"/>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RESSOURCES HUMAINES</a:t>
            </a:r>
          </a:p>
        </p:txBody>
      </p:sp>
    </p:spTree>
    <p:extLst>
      <p:ext uri="{BB962C8B-B14F-4D97-AF65-F5344CB8AC3E}">
        <p14:creationId xmlns:p14="http://schemas.microsoft.com/office/powerpoint/2010/main" val="3365071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body" idx="4294967295"/>
          </p:nvPr>
        </p:nvSpPr>
        <p:spPr>
          <a:xfrm>
            <a:off x="430212" y="1412776"/>
            <a:ext cx="8318251" cy="4824412"/>
          </a:xfrm>
        </p:spPr>
        <p:txBody>
          <a:bodyPr anchor="t"/>
          <a:lstStyle/>
          <a:p>
            <a:pPr marL="457200" indent="-457200" algn="l" eaLnBrk="1" hangingPunct="1">
              <a:lnSpc>
                <a:spcPct val="80000"/>
              </a:lnSpc>
              <a:spcBef>
                <a:spcPts val="550"/>
              </a:spcBef>
              <a:buClr>
                <a:schemeClr val="accent6">
                  <a:lumMod val="75000"/>
                </a:schemeClr>
              </a:buClr>
              <a:buSzTx/>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800" u="sng" dirty="0">
                <a:solidFill>
                  <a:schemeClr val="accent6"/>
                </a:solidFill>
                <a:latin typeface="+mj-lt"/>
              </a:rPr>
              <a:t>Subventions </a:t>
            </a:r>
          </a:p>
          <a:p>
            <a:pPr algn="l" eaLnBrk="1" hangingPunct="1">
              <a:lnSpc>
                <a:spcPct val="150000"/>
              </a:lnSpc>
              <a:buClr>
                <a:srgbClr val="99CC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800" dirty="0">
                <a:latin typeface="+mj-lt"/>
              </a:rPr>
              <a:t>		Soutien aux associations dans le cadre de l’enveloppe déterminée lors du vote du Budget Primitif.</a:t>
            </a:r>
          </a:p>
          <a:p>
            <a:pPr marL="0" indent="0" eaLnBrk="1" hangingPunct="1">
              <a:lnSpc>
                <a:spcPct val="150000"/>
              </a:lnSpc>
              <a:buClr>
                <a:srgbClr val="99CC00"/>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800" dirty="0">
                <a:latin typeface="+mj-lt"/>
              </a:rPr>
              <a:t>				888 671€ en 2021</a:t>
            </a:r>
          </a:p>
        </p:txBody>
      </p:sp>
      <p:sp>
        <p:nvSpPr>
          <p:cNvPr id="54276" name="Espace réservé du numéro de diapositive 6"/>
          <p:cNvSpPr txBox="1">
            <a:spLocks noGrp="1"/>
          </p:cNvSpPr>
          <p:nvPr/>
        </p:nvSpPr>
        <p:spPr bwMode="auto">
          <a:xfrm>
            <a:off x="8784000" y="66060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hangingPunct="1">
              <a:buClr>
                <a:srgbClr val="000000"/>
              </a:buClr>
              <a:buSzPct val="100000"/>
              <a:buFont typeface="Times New Roman" panose="02020603050405020304" pitchFamily="18" charset="0"/>
              <a:buNone/>
            </a:pPr>
            <a:fld id="{4DA3CAE4-CA99-4C1E-82D6-CBE198F28DA1}" type="slidenum">
              <a:rPr lang="fr-FR" altLang="fr-FR" sz="1200" b="1"/>
              <a:pPr algn="r" eaLnBrk="1" hangingPunct="1">
                <a:buClr>
                  <a:srgbClr val="000000"/>
                </a:buClr>
                <a:buSzPct val="100000"/>
                <a:buFont typeface="Times New Roman" panose="02020603050405020304" pitchFamily="18" charset="0"/>
                <a:buNone/>
              </a:pPr>
              <a:t>24</a:t>
            </a:fld>
            <a:endParaRPr lang="fr-FR" altLang="fr-FR" sz="1200" b="1" dirty="0"/>
          </a:p>
        </p:txBody>
      </p:sp>
      <p:sp>
        <p:nvSpPr>
          <p:cNvPr id="5" name="ZoneTexte 4">
            <a:extLst>
              <a:ext uri="{FF2B5EF4-FFF2-40B4-BE49-F238E27FC236}">
                <a16:creationId xmlns:a16="http://schemas.microsoft.com/office/drawing/2014/main" id="{AE95EEDB-A4D8-4A7A-8BE6-B04DD7B88D9E}"/>
              </a:ext>
            </a:extLst>
          </p:cNvPr>
          <p:cNvSpPr txBox="1">
            <a:spLocks noChangeArrowheads="1"/>
          </p:cNvSpPr>
          <p:nvPr/>
        </p:nvSpPr>
        <p:spPr bwMode="auto">
          <a:xfrm>
            <a:off x="-12856" y="9271"/>
            <a:ext cx="9144000" cy="584775"/>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AUTRES DEPENSES</a:t>
            </a:r>
          </a:p>
        </p:txBody>
      </p:sp>
      <p:sp>
        <p:nvSpPr>
          <p:cNvPr id="2" name="Flèche : droite 1">
            <a:extLst>
              <a:ext uri="{FF2B5EF4-FFF2-40B4-BE49-F238E27FC236}">
                <a16:creationId xmlns:a16="http://schemas.microsoft.com/office/drawing/2014/main" id="{D00045EF-06D6-4D03-87E8-F5D35C6ED693}"/>
              </a:ext>
            </a:extLst>
          </p:cNvPr>
          <p:cNvSpPr/>
          <p:nvPr/>
        </p:nvSpPr>
        <p:spPr>
          <a:xfrm>
            <a:off x="1907704" y="338273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323528" y="952907"/>
            <a:ext cx="8654872" cy="606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571500" indent="-571500" eaLnBrk="1" hangingPunct="1">
              <a:buClr>
                <a:schemeClr val="accent6">
                  <a:lumMod val="75000"/>
                </a:schemeClr>
              </a:buClr>
              <a:buSzPct val="100000"/>
              <a:buFont typeface="Arial" panose="020B0604020202020204" pitchFamily="34" charset="0"/>
              <a:buChar char="•"/>
            </a:pPr>
            <a:r>
              <a:rPr lang="fr-FR" altLang="fr-FR" sz="3600" dirty="0">
                <a:solidFill>
                  <a:schemeClr val="accent6"/>
                </a:solidFill>
                <a:latin typeface="+mj-lt"/>
              </a:rPr>
              <a:t>Intérêts 2015 </a:t>
            </a:r>
            <a:r>
              <a:rPr lang="fr-FR" altLang="fr-FR" sz="3600" dirty="0">
                <a:solidFill>
                  <a:srgbClr val="000000"/>
                </a:solidFill>
                <a:latin typeface="+mj-lt"/>
              </a:rPr>
              <a:t>=  405 089,30 €</a:t>
            </a:r>
          </a:p>
          <a:p>
            <a:pPr marL="571500" indent="-571500" eaLnBrk="1" hangingPunct="1">
              <a:buClr>
                <a:schemeClr val="accent6">
                  <a:lumMod val="75000"/>
                </a:schemeClr>
              </a:buClr>
              <a:buSzPct val="100000"/>
              <a:buFont typeface="Arial" panose="020B0604020202020204" pitchFamily="34" charset="0"/>
              <a:buChar char="•"/>
            </a:pPr>
            <a:r>
              <a:rPr lang="fr-FR" altLang="fr-FR" sz="3600" dirty="0">
                <a:solidFill>
                  <a:schemeClr val="accent6"/>
                </a:solidFill>
                <a:latin typeface="+mj-lt"/>
              </a:rPr>
              <a:t>Intérêts 2016 </a:t>
            </a:r>
            <a:r>
              <a:rPr lang="fr-FR" altLang="fr-FR" sz="3600" dirty="0">
                <a:solidFill>
                  <a:srgbClr val="000000"/>
                </a:solidFill>
                <a:latin typeface="+mj-lt"/>
              </a:rPr>
              <a:t>=  374 281,25€</a:t>
            </a:r>
          </a:p>
          <a:p>
            <a:pPr marL="571500" indent="-571500" eaLnBrk="1" hangingPunct="1">
              <a:buClr>
                <a:schemeClr val="accent6">
                  <a:lumMod val="75000"/>
                </a:schemeClr>
              </a:buClr>
              <a:buSzPct val="100000"/>
              <a:buFont typeface="Arial" panose="020B0604020202020204" pitchFamily="34" charset="0"/>
              <a:buChar char="•"/>
            </a:pPr>
            <a:r>
              <a:rPr lang="fr-FR" altLang="fr-FR" sz="3600" dirty="0">
                <a:solidFill>
                  <a:schemeClr val="accent6"/>
                </a:solidFill>
                <a:latin typeface="+mj-lt"/>
              </a:rPr>
              <a:t>Intérêts 2017 </a:t>
            </a:r>
            <a:r>
              <a:rPr lang="fr-FR" altLang="fr-FR" sz="3600" dirty="0">
                <a:solidFill>
                  <a:srgbClr val="000000"/>
                </a:solidFill>
                <a:latin typeface="+mj-lt"/>
              </a:rPr>
              <a:t>=  354 482,67€</a:t>
            </a:r>
          </a:p>
          <a:p>
            <a:pPr marL="571500" indent="-571500" eaLnBrk="1" hangingPunct="1">
              <a:buClr>
                <a:schemeClr val="accent6">
                  <a:lumMod val="75000"/>
                </a:schemeClr>
              </a:buClr>
              <a:buSzPct val="100000"/>
              <a:buFont typeface="Arial" panose="020B0604020202020204" pitchFamily="34" charset="0"/>
              <a:buChar char="•"/>
            </a:pPr>
            <a:r>
              <a:rPr lang="fr-FR" altLang="fr-FR" sz="3600" dirty="0">
                <a:solidFill>
                  <a:schemeClr val="accent6"/>
                </a:solidFill>
                <a:latin typeface="+mj-lt"/>
              </a:rPr>
              <a:t>Intérêts 2018 </a:t>
            </a:r>
            <a:r>
              <a:rPr lang="fr-FR" altLang="fr-FR" sz="3600" dirty="0">
                <a:solidFill>
                  <a:schemeClr val="accent4">
                    <a:lumMod val="95000"/>
                    <a:lumOff val="5000"/>
                  </a:schemeClr>
                </a:solidFill>
                <a:latin typeface="+mj-lt"/>
              </a:rPr>
              <a:t>=  321 125,29</a:t>
            </a:r>
            <a:r>
              <a:rPr lang="fr-FR" altLang="fr-FR" sz="3600" dirty="0">
                <a:solidFill>
                  <a:srgbClr val="000000"/>
                </a:solidFill>
              </a:rPr>
              <a:t>€</a:t>
            </a:r>
          </a:p>
          <a:p>
            <a:pPr marL="571500" indent="-571500" eaLnBrk="1" hangingPunct="1">
              <a:buClr>
                <a:schemeClr val="accent6">
                  <a:lumMod val="75000"/>
                </a:schemeClr>
              </a:buClr>
              <a:buSzPct val="100000"/>
              <a:buFont typeface="Arial" panose="020B0604020202020204" pitchFamily="34" charset="0"/>
              <a:buChar char="•"/>
            </a:pPr>
            <a:r>
              <a:rPr lang="fr-FR" altLang="fr-FR" sz="3600" dirty="0">
                <a:solidFill>
                  <a:schemeClr val="accent6"/>
                </a:solidFill>
                <a:latin typeface="+mj-lt"/>
              </a:rPr>
              <a:t>Intérêts 2019 </a:t>
            </a:r>
            <a:r>
              <a:rPr lang="fr-FR" altLang="fr-FR" sz="3600" dirty="0">
                <a:solidFill>
                  <a:srgbClr val="000000"/>
                </a:solidFill>
                <a:latin typeface="+mj-lt"/>
              </a:rPr>
              <a:t>=  298 203,11€</a:t>
            </a:r>
          </a:p>
          <a:p>
            <a:pPr marL="571500" indent="-571500" eaLnBrk="1" hangingPunct="1">
              <a:buClr>
                <a:schemeClr val="accent6">
                  <a:lumMod val="75000"/>
                </a:schemeClr>
              </a:buClr>
              <a:buSzPct val="100000"/>
              <a:buFont typeface="Arial" panose="020B0604020202020204" pitchFamily="34" charset="0"/>
              <a:buChar char="•"/>
            </a:pPr>
            <a:r>
              <a:rPr lang="fr-FR" altLang="fr-FR" sz="3600" dirty="0">
                <a:solidFill>
                  <a:schemeClr val="accent6"/>
                </a:solidFill>
                <a:latin typeface="+mj-lt"/>
              </a:rPr>
              <a:t>Intérêts 2020 </a:t>
            </a:r>
            <a:r>
              <a:rPr lang="fr-FR" altLang="fr-FR" sz="3600" dirty="0">
                <a:solidFill>
                  <a:srgbClr val="000000"/>
                </a:solidFill>
                <a:latin typeface="+mj-lt"/>
              </a:rPr>
              <a:t>=  293 737,78€</a:t>
            </a:r>
            <a:endParaRPr lang="fr-FR" altLang="fr-FR" sz="3600" dirty="0">
              <a:solidFill>
                <a:srgbClr val="000000"/>
              </a:solidFill>
            </a:endParaRPr>
          </a:p>
          <a:p>
            <a:pPr marL="571500" indent="-571500" eaLnBrk="1" hangingPunct="1">
              <a:buClr>
                <a:schemeClr val="accent6">
                  <a:lumMod val="75000"/>
                </a:schemeClr>
              </a:buClr>
              <a:buSzPct val="100000"/>
              <a:buFont typeface="Arial" panose="020B0604020202020204" pitchFamily="34" charset="0"/>
              <a:buChar char="•"/>
            </a:pPr>
            <a:r>
              <a:rPr lang="fr-FR" altLang="fr-FR" sz="3600" dirty="0">
                <a:solidFill>
                  <a:schemeClr val="accent6"/>
                </a:solidFill>
                <a:latin typeface="+mj-lt"/>
              </a:rPr>
              <a:t>Intérêts 2021 </a:t>
            </a:r>
            <a:r>
              <a:rPr lang="fr-FR" altLang="fr-FR" sz="3600" dirty="0">
                <a:solidFill>
                  <a:schemeClr val="tx1">
                    <a:lumMod val="95000"/>
                    <a:lumOff val="5000"/>
                  </a:schemeClr>
                </a:solidFill>
                <a:latin typeface="+mj-lt"/>
              </a:rPr>
              <a:t>= </a:t>
            </a:r>
            <a:r>
              <a:rPr lang="fr-FR" altLang="fr-FR" sz="3600" dirty="0">
                <a:solidFill>
                  <a:schemeClr val="accent6"/>
                </a:solidFill>
                <a:latin typeface="+mj-lt"/>
              </a:rPr>
              <a:t> </a:t>
            </a:r>
            <a:r>
              <a:rPr lang="fr-FR" altLang="fr-FR" sz="3600" dirty="0">
                <a:solidFill>
                  <a:schemeClr val="tx1">
                    <a:lumMod val="95000"/>
                    <a:lumOff val="5000"/>
                  </a:schemeClr>
                </a:solidFill>
                <a:latin typeface="+mj-lt"/>
              </a:rPr>
              <a:t>268 228,04€ </a:t>
            </a:r>
          </a:p>
          <a:p>
            <a:pPr marL="571500" indent="-571500" eaLnBrk="1" hangingPunct="1">
              <a:buClr>
                <a:schemeClr val="accent6">
                  <a:lumMod val="75000"/>
                </a:schemeClr>
              </a:buClr>
              <a:buSzPct val="100000"/>
              <a:buFont typeface="Arial" panose="020B0604020202020204" pitchFamily="34" charset="0"/>
              <a:buChar char="•"/>
            </a:pPr>
            <a:r>
              <a:rPr lang="fr-FR" altLang="fr-FR" sz="3600" b="1" dirty="0">
                <a:solidFill>
                  <a:schemeClr val="accent6"/>
                </a:solidFill>
              </a:rPr>
              <a:t>Intérêts 2022 </a:t>
            </a:r>
            <a:r>
              <a:rPr lang="fr-FR" altLang="fr-FR" sz="3600" b="1" dirty="0">
                <a:solidFill>
                  <a:srgbClr val="000000"/>
                </a:solidFill>
              </a:rPr>
              <a:t>=   250 000€(*)</a:t>
            </a:r>
          </a:p>
          <a:p>
            <a:pPr marL="571500" indent="-571500" eaLnBrk="1" hangingPunct="1">
              <a:buClr>
                <a:schemeClr val="accent6">
                  <a:lumMod val="75000"/>
                </a:schemeClr>
              </a:buClr>
              <a:buSzPct val="100000"/>
              <a:buFont typeface="Arial" panose="020B0604020202020204" pitchFamily="34" charset="0"/>
              <a:buChar char="•"/>
            </a:pPr>
            <a:endParaRPr lang="fr-FR" altLang="fr-FR" sz="3600" dirty="0">
              <a:solidFill>
                <a:srgbClr val="000000"/>
              </a:solidFill>
              <a:latin typeface="+mj-lt"/>
            </a:endParaRPr>
          </a:p>
          <a:p>
            <a:pPr eaLnBrk="1" hangingPunct="1">
              <a:buClr>
                <a:schemeClr val="accent6">
                  <a:lumMod val="75000"/>
                </a:schemeClr>
              </a:buClr>
              <a:buSzPct val="100000"/>
            </a:pPr>
            <a:r>
              <a:rPr lang="fr-FR" altLang="fr-FR" sz="3200" dirty="0">
                <a:solidFill>
                  <a:srgbClr val="000000"/>
                </a:solidFill>
                <a:latin typeface="+mj-lt"/>
              </a:rPr>
              <a:t>(*)Dont 15 000€ d’intérêts refacturés à LFA au titre des transferts assainissement et eau</a:t>
            </a:r>
          </a:p>
        </p:txBody>
      </p:sp>
      <p:sp>
        <p:nvSpPr>
          <p:cNvPr id="55300"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eaLnBrk="1" hangingPunct="1">
              <a:buClr>
                <a:srgbClr val="000000"/>
              </a:buClr>
              <a:buSzPct val="100000"/>
              <a:buFont typeface="Times New Roman" panose="02020603050405020304" pitchFamily="18" charset="0"/>
              <a:buNone/>
            </a:pPr>
            <a:fld id="{01E0DF44-4DA9-407B-8F2E-34CAB0D217A8}" type="slidenum">
              <a:rPr lang="fr-FR" altLang="fr-FR" sz="1200" b="1"/>
              <a:pPr algn="r" eaLnBrk="1" hangingPunct="1">
                <a:buClr>
                  <a:srgbClr val="000000"/>
                </a:buClr>
                <a:buSzPct val="100000"/>
                <a:buFont typeface="Times New Roman" panose="02020603050405020304" pitchFamily="18" charset="0"/>
                <a:buNone/>
              </a:pPr>
              <a:t>25</a:t>
            </a:fld>
            <a:endParaRPr lang="fr-FR" altLang="fr-FR" sz="1200" b="1" dirty="0"/>
          </a:p>
        </p:txBody>
      </p:sp>
      <p:sp>
        <p:nvSpPr>
          <p:cNvPr id="5" name="ZoneTexte 4">
            <a:extLst>
              <a:ext uri="{FF2B5EF4-FFF2-40B4-BE49-F238E27FC236}">
                <a16:creationId xmlns:a16="http://schemas.microsoft.com/office/drawing/2014/main" id="{24582689-DB2B-469F-BFC7-BEA01EE018B6}"/>
              </a:ext>
            </a:extLst>
          </p:cNvPr>
          <p:cNvSpPr txBox="1">
            <a:spLocks noChangeArrowheads="1"/>
          </p:cNvSpPr>
          <p:nvPr/>
        </p:nvSpPr>
        <p:spPr bwMode="auto">
          <a:xfrm>
            <a:off x="-12856" y="9271"/>
            <a:ext cx="9144000" cy="584775"/>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INTERETS DE LA DETTE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3" name="Text Box 1"/>
          <p:cNvSpPr txBox="1">
            <a:spLocks noChangeArrowheads="1"/>
          </p:cNvSpPr>
          <p:nvPr/>
        </p:nvSpPr>
        <p:spPr bwMode="auto">
          <a:xfrm>
            <a:off x="467544" y="1960461"/>
            <a:ext cx="7920880" cy="4440256"/>
          </a:xfrm>
          <a:prstGeom prst="rect">
            <a:avLst/>
          </a:prstGeom>
          <a:noFill/>
          <a:ln w="9525">
            <a:noFill/>
            <a:round/>
            <a:headEnd/>
            <a:tailEnd/>
          </a:ln>
        </p:spPr>
        <p:txBody>
          <a:bodyPr wrap="square" lIns="90000" tIns="46800" rIns="90000" bIns="46800">
            <a:spAutoFit/>
          </a:bodyPr>
          <a:lstStyle/>
          <a:p>
            <a:pPr algn="ctr">
              <a:lnSpc>
                <a:spcPts val="3800"/>
              </a:lnSpc>
              <a:buClr>
                <a:srgbClr val="000000"/>
              </a:buClr>
              <a:buSzPct val="100000"/>
              <a:tabLst>
                <a:tab pos="1827213" algn="l"/>
                <a:tab pos="2741613" algn="l"/>
                <a:tab pos="3656013" algn="l"/>
                <a:tab pos="4570413" algn="l"/>
                <a:tab pos="5484813" algn="l"/>
                <a:tab pos="6399213" algn="l"/>
                <a:tab pos="7313613" algn="l"/>
                <a:tab pos="8228013" algn="l"/>
                <a:tab pos="9142413" algn="l"/>
                <a:tab pos="10056813" algn="l"/>
              </a:tabLst>
              <a:defRPr/>
            </a:pPr>
            <a:r>
              <a:rPr lang="fr-FR" sz="2800" b="1" dirty="0">
                <a:solidFill>
                  <a:schemeClr val="accent6">
                    <a:lumMod val="75000"/>
                  </a:schemeClr>
                </a:solidFill>
                <a:cs typeface="Arial" panose="020B0604020202020204" pitchFamily="34" charset="0"/>
              </a:rPr>
              <a:t>DOTATIONS </a:t>
            </a:r>
          </a:p>
          <a:p>
            <a:pPr algn="just">
              <a:lnSpc>
                <a:spcPts val="3800"/>
              </a:lnSpc>
              <a:buClr>
                <a:srgbClr val="000000"/>
              </a:buClr>
              <a:buSzPct val="100000"/>
              <a:tabLst>
                <a:tab pos="1827213" algn="l"/>
                <a:tab pos="2741613" algn="l"/>
                <a:tab pos="3656013" algn="l"/>
                <a:tab pos="4570413" algn="l"/>
                <a:tab pos="5484813" algn="l"/>
                <a:tab pos="6399213" algn="l"/>
                <a:tab pos="7313613" algn="l"/>
                <a:tab pos="8228013" algn="l"/>
                <a:tab pos="9142413" algn="l"/>
                <a:tab pos="10056813" algn="l"/>
              </a:tabLst>
              <a:defRPr/>
            </a:pPr>
            <a:endParaRPr lang="fr-FR" sz="2800" dirty="0">
              <a:solidFill>
                <a:srgbClr val="000000"/>
              </a:solidFill>
              <a:cs typeface="Arial" panose="020B0604020202020204" pitchFamily="34" charset="0"/>
            </a:endParaRPr>
          </a:p>
          <a:p>
            <a:pPr algn="just">
              <a:lnSpc>
                <a:spcPts val="3800"/>
              </a:lnSpc>
              <a:buClr>
                <a:srgbClr val="000000"/>
              </a:buClr>
              <a:buSzPct val="100000"/>
              <a:tabLst>
                <a:tab pos="1827213" algn="l"/>
                <a:tab pos="2741613" algn="l"/>
                <a:tab pos="3656013" algn="l"/>
                <a:tab pos="4570413" algn="l"/>
                <a:tab pos="5484813" algn="l"/>
                <a:tab pos="6399213" algn="l"/>
                <a:tab pos="7313613" algn="l"/>
                <a:tab pos="8228013" algn="l"/>
                <a:tab pos="9142413" algn="l"/>
                <a:tab pos="10056813" algn="l"/>
              </a:tabLst>
              <a:defRPr/>
            </a:pPr>
            <a:r>
              <a:rPr lang="fr-FR" sz="2800" dirty="0">
                <a:solidFill>
                  <a:srgbClr val="000000"/>
                </a:solidFill>
                <a:cs typeface="Arial" panose="020B0604020202020204" pitchFamily="34" charset="0"/>
              </a:rPr>
              <a:t>Le montant des dotations 2022 sera connu en avril.</a:t>
            </a:r>
          </a:p>
          <a:p>
            <a:pPr algn="just">
              <a:lnSpc>
                <a:spcPts val="3800"/>
              </a:lnSpc>
              <a:buClr>
                <a:srgbClr val="000000"/>
              </a:buClr>
              <a:buSzPct val="100000"/>
              <a:tabLst>
                <a:tab pos="1827213" algn="l"/>
                <a:tab pos="2741613" algn="l"/>
                <a:tab pos="3656013" algn="l"/>
                <a:tab pos="4570413" algn="l"/>
                <a:tab pos="5484813" algn="l"/>
                <a:tab pos="6399213" algn="l"/>
                <a:tab pos="7313613" algn="l"/>
                <a:tab pos="8228013" algn="l"/>
                <a:tab pos="9142413" algn="l"/>
                <a:tab pos="10056813" algn="l"/>
              </a:tabLst>
              <a:defRPr/>
            </a:pPr>
            <a:endParaRPr lang="fr-FR" sz="2800" dirty="0">
              <a:solidFill>
                <a:srgbClr val="000000"/>
              </a:solidFill>
              <a:cs typeface="Arial" panose="020B0604020202020204" pitchFamily="34" charset="0"/>
            </a:endParaRPr>
          </a:p>
          <a:p>
            <a:pPr algn="just">
              <a:lnSpc>
                <a:spcPts val="3800"/>
              </a:lnSpc>
              <a:buClr>
                <a:srgbClr val="000000"/>
              </a:buClr>
              <a:buSzPct val="100000"/>
              <a:tabLst>
                <a:tab pos="1827213" algn="l"/>
                <a:tab pos="2741613" algn="l"/>
                <a:tab pos="3656013" algn="l"/>
                <a:tab pos="4570413" algn="l"/>
                <a:tab pos="5484813" algn="l"/>
                <a:tab pos="6399213" algn="l"/>
                <a:tab pos="7313613" algn="l"/>
                <a:tab pos="8228013" algn="l"/>
                <a:tab pos="9142413" algn="l"/>
                <a:tab pos="10056813" algn="l"/>
              </a:tabLst>
              <a:defRPr/>
            </a:pPr>
            <a:r>
              <a:rPr lang="fr-FR" sz="2800" dirty="0">
                <a:solidFill>
                  <a:srgbClr val="000000"/>
                </a:solidFill>
                <a:cs typeface="Arial" panose="020B0604020202020204" pitchFamily="34" charset="0"/>
              </a:rPr>
              <a:t>Perte globale de DGF de 686 316€ entre l’année 2010 et l’année 2021.</a:t>
            </a:r>
          </a:p>
          <a:p>
            <a:pPr algn="just">
              <a:lnSpc>
                <a:spcPts val="3800"/>
              </a:lnSpc>
              <a:buClr>
                <a:srgbClr val="000000"/>
              </a:buClr>
              <a:buSzPct val="100000"/>
              <a:tabLst>
                <a:tab pos="1827213" algn="l"/>
                <a:tab pos="2741613" algn="l"/>
                <a:tab pos="3656013" algn="l"/>
                <a:tab pos="4570413" algn="l"/>
                <a:tab pos="5484813" algn="l"/>
                <a:tab pos="6399213" algn="l"/>
                <a:tab pos="7313613" algn="l"/>
                <a:tab pos="8228013" algn="l"/>
                <a:tab pos="9142413" algn="l"/>
                <a:tab pos="10056813" algn="l"/>
              </a:tabLst>
              <a:defRPr/>
            </a:pPr>
            <a:r>
              <a:rPr lang="fr-FR" sz="2800" dirty="0">
                <a:solidFill>
                  <a:srgbClr val="000000"/>
                </a:solidFill>
                <a:cs typeface="Arial" panose="020B0604020202020204" pitchFamily="34" charset="0"/>
              </a:rPr>
              <a:t>	2021 : 1 409 225€	</a:t>
            </a:r>
          </a:p>
          <a:p>
            <a:pPr marL="265113" algn="just">
              <a:lnSpc>
                <a:spcPts val="3800"/>
              </a:lnSpc>
              <a:buClr>
                <a:srgbClr val="000000"/>
              </a:buClr>
              <a:buSzPct val="100000"/>
              <a:tabLst>
                <a:tab pos="1827213" algn="l"/>
                <a:tab pos="2741613" algn="l"/>
                <a:tab pos="3656013" algn="l"/>
                <a:tab pos="4570413" algn="l"/>
                <a:tab pos="5484813" algn="l"/>
                <a:tab pos="6399213" algn="l"/>
                <a:tab pos="7313613" algn="l"/>
                <a:tab pos="8228013" algn="l"/>
                <a:tab pos="9142413" algn="l"/>
                <a:tab pos="10056813" algn="l"/>
              </a:tabLst>
              <a:defRPr/>
            </a:pPr>
            <a:r>
              <a:rPr lang="fr-FR" sz="2800" b="1" dirty="0">
                <a:solidFill>
                  <a:schemeClr val="bg2">
                    <a:lumMod val="75000"/>
                  </a:schemeClr>
                </a:solidFill>
                <a:cs typeface="Arial" panose="020B0604020202020204" pitchFamily="34" charset="0"/>
              </a:rPr>
              <a:t>	Prévision 2022 : 1 400 000€</a:t>
            </a:r>
          </a:p>
        </p:txBody>
      </p:sp>
      <p:sp>
        <p:nvSpPr>
          <p:cNvPr id="56324"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0349D446-153B-43FB-BCA2-B5D66BFB0686}" type="slidenum">
              <a:rPr lang="fr-FR" altLang="fr-FR" sz="1200" b="1"/>
              <a:pPr algn="ctr" eaLnBrk="1" hangingPunct="1">
                <a:buClr>
                  <a:srgbClr val="000000"/>
                </a:buClr>
                <a:buSzPct val="100000"/>
                <a:buFont typeface="Times New Roman" panose="02020603050405020304" pitchFamily="18" charset="0"/>
                <a:buNone/>
              </a:pPr>
              <a:t>26</a:t>
            </a:fld>
            <a:endParaRPr lang="fr-FR" altLang="fr-FR" sz="1200" b="1" dirty="0"/>
          </a:p>
        </p:txBody>
      </p:sp>
      <p:sp>
        <p:nvSpPr>
          <p:cNvPr id="2" name="Rectangle 1"/>
          <p:cNvSpPr/>
          <p:nvPr/>
        </p:nvSpPr>
        <p:spPr>
          <a:xfrm>
            <a:off x="323528" y="1314130"/>
            <a:ext cx="8820472" cy="646331"/>
          </a:xfrm>
          <a:prstGeom prst="rect">
            <a:avLst/>
          </a:prstGeom>
        </p:spPr>
        <p:txBody>
          <a:bodyPr wrap="square">
            <a:spAutoFit/>
          </a:bodyPr>
          <a:lstStyle/>
          <a:p>
            <a:pPr marL="341313" indent="-341313">
              <a:buClr>
                <a:srgbClr val="000000"/>
              </a:buClr>
              <a:buSzPct val="100000"/>
              <a:buFont typeface="Times New Roman" pitchFamily="18"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3600" dirty="0">
                <a:solidFill>
                  <a:schemeClr val="accent6"/>
                </a:solidFill>
                <a:latin typeface="Franklin Gothic Demi" panose="020B0703020102020204" pitchFamily="34" charset="0"/>
              </a:rPr>
              <a:t>	</a:t>
            </a:r>
            <a:r>
              <a:rPr lang="fr-FR" sz="3600" b="1" dirty="0">
                <a:solidFill>
                  <a:schemeClr val="accent6">
                    <a:lumMod val="75000"/>
                  </a:schemeClr>
                </a:solidFill>
                <a:latin typeface="+mj-lt"/>
              </a:rPr>
              <a:t>C – RECETTES DE FONCTIONNEMENT</a:t>
            </a:r>
          </a:p>
        </p:txBody>
      </p:sp>
      <p:sp>
        <p:nvSpPr>
          <p:cNvPr id="5" name="Text Box 10">
            <a:extLst>
              <a:ext uri="{FF2B5EF4-FFF2-40B4-BE49-F238E27FC236}">
                <a16:creationId xmlns:a16="http://schemas.microsoft.com/office/drawing/2014/main" id="{551892DE-B07D-4B11-8FBE-2B4333A90EAE}"/>
              </a:ext>
            </a:extLst>
          </p:cNvPr>
          <p:cNvSpPr txBox="1">
            <a:spLocks noChangeArrowheads="1"/>
          </p:cNvSpPr>
          <p:nvPr/>
        </p:nvSpPr>
        <p:spPr bwMode="auto">
          <a:xfrm>
            <a:off x="-26848" y="-21867"/>
            <a:ext cx="9170848" cy="130035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EVOLUTIONS 2022</a:t>
            </a:r>
          </a:p>
          <a:p>
            <a:pPr algn="ctr" defTabSz="914400">
              <a:spcBef>
                <a:spcPct val="50000"/>
              </a:spcBef>
              <a:defRPr/>
            </a:pPr>
            <a:endParaRPr lang="fr-FR" sz="100" dirty="0">
              <a:latin typeface="Franklin Gothic Heavy" panose="020B0903020102020204" pitchFamily="34" charset="0"/>
            </a:endParaRPr>
          </a:p>
        </p:txBody>
      </p:sp>
    </p:spTree>
    <p:extLst>
      <p:ext uri="{BB962C8B-B14F-4D97-AF65-F5344CB8AC3E}">
        <p14:creationId xmlns:p14="http://schemas.microsoft.com/office/powerpoint/2010/main" val="8087289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nvPr>
        </p:nvSpPr>
        <p:spPr/>
        <p:txBody>
          <a:bodyPr/>
          <a:lstStyle/>
          <a:p>
            <a:fld id="{768BEC8C-A01C-4E7E-A0DD-636F02BE2E25}" type="slidenum">
              <a:rPr lang="fr-FR" altLang="fr-FR" smtClean="0"/>
              <a:pPr/>
              <a:t>27</a:t>
            </a:fld>
            <a:endParaRPr lang="fr-FR" altLang="fr-FR" dirty="0"/>
          </a:p>
        </p:txBody>
      </p:sp>
      <p:sp>
        <p:nvSpPr>
          <p:cNvPr id="3" name="Espace réservé du contenu 2"/>
          <p:cNvSpPr>
            <a:spLocks noGrp="1"/>
          </p:cNvSpPr>
          <p:nvPr>
            <p:ph idx="4294967295"/>
          </p:nvPr>
        </p:nvSpPr>
        <p:spPr>
          <a:xfrm>
            <a:off x="315093" y="188913"/>
            <a:ext cx="8361363" cy="6192837"/>
          </a:xfrm>
        </p:spPr>
        <p:txBody>
          <a:bodyPr/>
          <a:lstStyle/>
          <a:p>
            <a:pPr algn="ctr">
              <a:spcBef>
                <a:spcPct val="0"/>
              </a:spcBef>
            </a:pPr>
            <a:endParaRPr lang="fr-FR" sz="2800" kern="1200" dirty="0">
              <a:solidFill>
                <a:schemeClr val="accent6"/>
              </a:solidFill>
              <a:latin typeface="+mj-lt"/>
              <a:ea typeface="Arial Unicode MS" panose="020B0604020202020204" pitchFamily="34" charset="-128"/>
              <a:cs typeface="Arial Unicode MS" panose="020B0604020202020204" pitchFamily="34" charset="-128"/>
            </a:endParaRPr>
          </a:p>
          <a:p>
            <a:pPr marL="0" indent="0">
              <a:buNone/>
            </a:pPr>
            <a:endParaRPr lang="fr-FR" dirty="0"/>
          </a:p>
        </p:txBody>
      </p:sp>
      <p:graphicFrame>
        <p:nvGraphicFramePr>
          <p:cNvPr id="9" name="Graphique 8"/>
          <p:cNvGraphicFramePr/>
          <p:nvPr>
            <p:extLst>
              <p:ext uri="{D42A27DB-BD31-4B8C-83A1-F6EECF244321}">
                <p14:modId xmlns:p14="http://schemas.microsoft.com/office/powerpoint/2010/main" val="2130336004"/>
              </p:ext>
            </p:extLst>
          </p:nvPr>
        </p:nvGraphicFramePr>
        <p:xfrm>
          <a:off x="395536" y="1196752"/>
          <a:ext cx="8289677" cy="5192489"/>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r>
              <a:rPr lang="fr-FR" altLang="fr-FR" sz="1200" b="1" dirty="0"/>
              <a:t>25</a:t>
            </a:r>
          </a:p>
        </p:txBody>
      </p:sp>
      <p:sp>
        <p:nvSpPr>
          <p:cNvPr id="2" name="ZoneTexte 1">
            <a:extLst>
              <a:ext uri="{FF2B5EF4-FFF2-40B4-BE49-F238E27FC236}">
                <a16:creationId xmlns:a16="http://schemas.microsoft.com/office/drawing/2014/main" id="{24C42BF9-CAA2-48B9-A208-0491F547F965}"/>
              </a:ext>
            </a:extLst>
          </p:cNvPr>
          <p:cNvSpPr txBox="1"/>
          <p:nvPr/>
        </p:nvSpPr>
        <p:spPr>
          <a:xfrm>
            <a:off x="4969309" y="1556792"/>
            <a:ext cx="4032448" cy="523220"/>
          </a:xfrm>
          <a:prstGeom prst="rect">
            <a:avLst/>
          </a:prstGeom>
          <a:noFill/>
        </p:spPr>
        <p:txBody>
          <a:bodyPr wrap="square" rtlCol="0">
            <a:spAutoFit/>
          </a:bodyPr>
          <a:lstStyle/>
          <a:p>
            <a:r>
              <a:rPr lang="fr-FR" sz="2800" dirty="0">
                <a:solidFill>
                  <a:srgbClr val="FF0000"/>
                </a:solidFill>
              </a:rPr>
              <a:t>Perte de 686 316€</a:t>
            </a:r>
          </a:p>
        </p:txBody>
      </p:sp>
      <p:sp>
        <p:nvSpPr>
          <p:cNvPr id="7" name="Text Box 10">
            <a:extLst>
              <a:ext uri="{FF2B5EF4-FFF2-40B4-BE49-F238E27FC236}">
                <a16:creationId xmlns:a16="http://schemas.microsoft.com/office/drawing/2014/main" id="{189C8FE8-EA99-4ADB-8626-7E99D2F13D4D}"/>
              </a:ext>
            </a:extLst>
          </p:cNvPr>
          <p:cNvSpPr txBox="1">
            <a:spLocks noChangeArrowheads="1"/>
          </p:cNvSpPr>
          <p:nvPr/>
        </p:nvSpPr>
        <p:spPr bwMode="auto">
          <a:xfrm>
            <a:off x="4046" y="0"/>
            <a:ext cx="9170848" cy="946413"/>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spcAft>
                <a:spcPts val="1200"/>
              </a:spcAft>
              <a:defRPr/>
            </a:pPr>
            <a:r>
              <a:rPr lang="fr-FR" sz="4400" dirty="0">
                <a:latin typeface="+mj-lt"/>
              </a:rPr>
              <a:t>EVOLUTION DE LA DGF</a:t>
            </a:r>
          </a:p>
          <a:p>
            <a:pPr algn="ctr" defTabSz="914400">
              <a:spcBef>
                <a:spcPct val="50000"/>
              </a:spcBef>
              <a:defRPr/>
            </a:pPr>
            <a:endParaRPr lang="fr-FR" sz="100" dirty="0">
              <a:latin typeface="Franklin Gothic Heavy" panose="020B0903020102020204" pitchFamily="34" charset="0"/>
            </a:endParaRPr>
          </a:p>
        </p:txBody>
      </p:sp>
    </p:spTree>
    <p:extLst>
      <p:ext uri="{BB962C8B-B14F-4D97-AF65-F5344CB8AC3E}">
        <p14:creationId xmlns:p14="http://schemas.microsoft.com/office/powerpoint/2010/main" val="685066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body" idx="4294967295"/>
          </p:nvPr>
        </p:nvSpPr>
        <p:spPr>
          <a:xfrm>
            <a:off x="-5348" y="844804"/>
            <a:ext cx="9109462" cy="5904656"/>
          </a:xfrm>
        </p:spPr>
        <p:txBody>
          <a:bodyPr lIns="36000" rIns="36000" anchor="t"/>
          <a:lstStyle/>
          <a:p>
            <a:pPr marL="0" indent="0" algn="ctr">
              <a:buNone/>
            </a:pPr>
            <a:endParaRPr lang="fr-FR" sz="2800" dirty="0">
              <a:latin typeface="Roboto"/>
            </a:endParaRPr>
          </a:p>
          <a:p>
            <a:pPr marL="0" indent="0" algn="ctr">
              <a:buNone/>
            </a:pPr>
            <a:r>
              <a:rPr lang="fr-FR" sz="2800" dirty="0">
                <a:latin typeface="Roboto"/>
              </a:rPr>
              <a:t>	</a:t>
            </a:r>
            <a:r>
              <a:rPr lang="fr-FR" sz="2800" b="1" dirty="0">
                <a:latin typeface="Roboto"/>
              </a:rPr>
              <a:t>Loi de finances 2022 </a:t>
            </a:r>
            <a:r>
              <a:rPr lang="fr-FR" sz="2800" dirty="0">
                <a:latin typeface="Roboto"/>
              </a:rPr>
              <a:t>:</a:t>
            </a:r>
          </a:p>
          <a:p>
            <a:pPr marL="0" indent="0" algn="just">
              <a:buNone/>
            </a:pPr>
            <a:r>
              <a:rPr lang="fr-FR" sz="2800" dirty="0">
                <a:latin typeface="Roboto"/>
              </a:rPr>
              <a:t>Poursuite de la réforme du calcul des critères utilisés dans la répartition des dotations : modification calcul potentiel fiscal et potentiel financier, effort fiscal, coefficient d’intégration fiscale (suppression de la taxe d’habitation, intégration des droits de mutation…)</a:t>
            </a:r>
          </a:p>
          <a:p>
            <a:pPr algn="just" eaLnBrk="1" hangingPunct="1">
              <a:lnSpc>
                <a:spcPts val="3500"/>
              </a:lnSpc>
              <a:spcBef>
                <a:spcPts val="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2800" dirty="0">
              <a:solidFill>
                <a:schemeClr val="accent6">
                  <a:lumMod val="75000"/>
                </a:schemeClr>
              </a:solidFill>
              <a:latin typeface="+mj-lt"/>
            </a:endParaRPr>
          </a:p>
          <a:p>
            <a:pPr algn="just" eaLnBrk="1" hangingPunct="1">
              <a:lnSpc>
                <a:spcPts val="3500"/>
              </a:lnSpc>
              <a:spcBef>
                <a:spcPts val="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800" dirty="0">
                <a:solidFill>
                  <a:schemeClr val="accent6">
                    <a:lumMod val="75000"/>
                  </a:schemeClr>
                </a:solidFill>
                <a:latin typeface="+mj-lt"/>
              </a:rPr>
              <a:t>		   </a:t>
            </a:r>
            <a:r>
              <a:rPr lang="fr-FR" sz="2800" dirty="0">
                <a:solidFill>
                  <a:schemeClr val="accent6">
                    <a:lumMod val="75000"/>
                  </a:schemeClr>
                </a:solidFill>
                <a:latin typeface="Roboto"/>
              </a:rPr>
              <a:t>Cette modification pourra avoir des conséquences négatives sur le calcul de nos différentes dotations.</a:t>
            </a:r>
          </a:p>
          <a:p>
            <a:pPr algn="just" eaLnBrk="1" hangingPunct="1">
              <a:lnSpc>
                <a:spcPts val="3500"/>
              </a:lnSpc>
              <a:spcBef>
                <a:spcPts val="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2800" dirty="0">
              <a:solidFill>
                <a:schemeClr val="accent6">
                  <a:lumMod val="75000"/>
                </a:schemeClr>
              </a:solidFill>
              <a:latin typeface="+mj-lt"/>
            </a:endParaRPr>
          </a:p>
        </p:txBody>
      </p:sp>
      <p:sp>
        <p:nvSpPr>
          <p:cNvPr id="58373" name="Espace réservé du numéro de diapositive 5"/>
          <p:cNvSpPr txBox="1">
            <a:spLocks noGrp="1"/>
          </p:cNvSpPr>
          <p:nvPr/>
        </p:nvSpPr>
        <p:spPr bwMode="auto">
          <a:xfrm>
            <a:off x="8798400" y="6611938"/>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664426D0-B0B5-4C2A-8F3B-6FD1D11096F2}" type="slidenum">
              <a:rPr lang="fr-FR" altLang="fr-FR" sz="1200" b="1"/>
              <a:pPr algn="ctr" eaLnBrk="1" hangingPunct="1">
                <a:buClr>
                  <a:srgbClr val="000000"/>
                </a:buClr>
                <a:buSzPct val="100000"/>
                <a:buFont typeface="Times New Roman" panose="02020603050405020304" pitchFamily="18" charset="0"/>
                <a:buNone/>
              </a:pPr>
              <a:t>28</a:t>
            </a:fld>
            <a:endParaRPr lang="fr-FR" altLang="fr-FR" sz="1200" b="1" dirty="0"/>
          </a:p>
        </p:txBody>
      </p:sp>
      <p:sp>
        <p:nvSpPr>
          <p:cNvPr id="7" name="Text Box 10">
            <a:extLst>
              <a:ext uri="{FF2B5EF4-FFF2-40B4-BE49-F238E27FC236}">
                <a16:creationId xmlns:a16="http://schemas.microsoft.com/office/drawing/2014/main" id="{E80578C4-28B9-4287-81A4-D51A9DF5AC18}"/>
              </a:ext>
            </a:extLst>
          </p:cNvPr>
          <p:cNvSpPr txBox="1">
            <a:spLocks noChangeArrowheads="1"/>
          </p:cNvSpPr>
          <p:nvPr/>
        </p:nvSpPr>
        <p:spPr bwMode="auto">
          <a:xfrm>
            <a:off x="-12448" y="0"/>
            <a:ext cx="9170848" cy="130035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DOTATIONS</a:t>
            </a:r>
          </a:p>
          <a:p>
            <a:pPr algn="ctr" defTabSz="914400">
              <a:spcBef>
                <a:spcPct val="50000"/>
              </a:spcBef>
              <a:defRPr/>
            </a:pPr>
            <a:endParaRPr lang="fr-FR" sz="100" dirty="0">
              <a:latin typeface="Franklin Gothic Heavy" panose="020B0903020102020204" pitchFamily="34" charset="0"/>
            </a:endParaRPr>
          </a:p>
        </p:txBody>
      </p:sp>
      <p:sp>
        <p:nvSpPr>
          <p:cNvPr id="3" name="Flèche : droite 2">
            <a:extLst>
              <a:ext uri="{FF2B5EF4-FFF2-40B4-BE49-F238E27FC236}">
                <a16:creationId xmlns:a16="http://schemas.microsoft.com/office/drawing/2014/main" id="{0E203F5A-2AA8-4D1A-8C29-B4D765E3C23F}"/>
              </a:ext>
            </a:extLst>
          </p:cNvPr>
          <p:cNvSpPr/>
          <p:nvPr/>
        </p:nvSpPr>
        <p:spPr>
          <a:xfrm>
            <a:off x="611560" y="4509120"/>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76537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body" idx="4294967295"/>
          </p:nvPr>
        </p:nvSpPr>
        <p:spPr>
          <a:xfrm>
            <a:off x="-101655" y="1943100"/>
            <a:ext cx="9109462" cy="5904656"/>
          </a:xfrm>
        </p:spPr>
        <p:txBody>
          <a:bodyPr lIns="36000" rIns="36000" anchor="t"/>
          <a:lstStyle/>
          <a:p>
            <a:pPr algn="just" eaLnBrk="1" hangingPunct="1">
              <a:lnSpc>
                <a:spcPct val="80000"/>
              </a:lnSpc>
              <a:spcBef>
                <a:spcPts val="550"/>
              </a:spcBef>
              <a:buClr>
                <a:schemeClr val="accent6">
                  <a:lumMod val="75000"/>
                </a:schemeClr>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800" dirty="0">
                <a:solidFill>
                  <a:schemeClr val="accent6">
                    <a:lumMod val="75000"/>
                  </a:schemeClr>
                </a:solidFill>
                <a:latin typeface="Arial" panose="020B0604020202020204" pitchFamily="34" charset="0"/>
                <a:cs typeface="Arial" panose="020B0604020202020204" pitchFamily="34" charset="0"/>
              </a:rPr>
              <a:t> La commune devrait toujours en bénéficier en 2022.</a:t>
            </a:r>
          </a:p>
          <a:p>
            <a:pPr algn="just" eaLnBrk="1" hangingPunct="1">
              <a:lnSpc>
                <a:spcPct val="80000"/>
              </a:lnSpc>
              <a:spcBef>
                <a:spcPts val="550"/>
              </a:spcBef>
              <a:buClr>
                <a:schemeClr val="accent6">
                  <a:lumMod val="75000"/>
                </a:schemeClr>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2800" dirty="0">
              <a:solidFill>
                <a:schemeClr val="accent6">
                  <a:lumMod val="75000"/>
                </a:schemeClr>
              </a:solidFill>
              <a:latin typeface="Arial" panose="020B0604020202020204" pitchFamily="34" charset="0"/>
              <a:cs typeface="Arial" panose="020B0604020202020204" pitchFamily="34" charset="0"/>
            </a:endParaRPr>
          </a:p>
          <a:p>
            <a:pPr algn="just" eaLnBrk="1" hangingPunct="1">
              <a:lnSpc>
                <a:spcPct val="80000"/>
              </a:lnSpc>
              <a:spcBef>
                <a:spcPts val="550"/>
              </a:spcBef>
              <a:buClr>
                <a:schemeClr val="accent6">
                  <a:lumMod val="75000"/>
                </a:schemeClr>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2800" dirty="0">
              <a:solidFill>
                <a:schemeClr val="accent6">
                  <a:lumMod val="75000"/>
                </a:schemeClr>
              </a:solidFill>
              <a:latin typeface="Arial" panose="020B0604020202020204" pitchFamily="34" charset="0"/>
              <a:cs typeface="Arial" panose="020B0604020202020204" pitchFamily="34" charset="0"/>
            </a:endParaRPr>
          </a:p>
          <a:p>
            <a:pPr algn="just" eaLnBrk="1" hangingPunct="1">
              <a:lnSpc>
                <a:spcPct val="80000"/>
              </a:lnSpc>
              <a:spcBef>
                <a:spcPts val="550"/>
              </a:spcBef>
              <a:buClr>
                <a:schemeClr val="accent6">
                  <a:lumMod val="75000"/>
                </a:schemeClr>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2800" dirty="0">
              <a:solidFill>
                <a:schemeClr val="accent6">
                  <a:lumMod val="75000"/>
                </a:schemeClr>
              </a:solidFill>
              <a:latin typeface="Arial" panose="020B0604020202020204" pitchFamily="34" charset="0"/>
              <a:cs typeface="Arial" panose="020B0604020202020204" pitchFamily="34" charset="0"/>
            </a:endParaRPr>
          </a:p>
          <a:p>
            <a:pPr marL="341313" indent="-341313" algn="just" eaLnBrk="1" hangingPunct="1">
              <a:lnSpc>
                <a:spcPct val="80000"/>
              </a:lnSpc>
              <a:spcBef>
                <a:spcPts val="550"/>
              </a:spcBef>
              <a:buClr>
                <a:schemeClr val="tx2"/>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2800" dirty="0">
              <a:solidFill>
                <a:schemeClr val="tx1"/>
              </a:solidFill>
              <a:latin typeface="Arial" panose="020B0604020202020204" pitchFamily="34" charset="0"/>
              <a:cs typeface="Arial" panose="020B0604020202020204" pitchFamily="34" charset="0"/>
            </a:endParaRPr>
          </a:p>
          <a:p>
            <a:pPr marL="341313" indent="-341313" algn="just" eaLnBrk="1" hangingPunct="1">
              <a:lnSpc>
                <a:spcPct val="80000"/>
              </a:lnSpc>
              <a:spcBef>
                <a:spcPts val="55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1000" dirty="0">
              <a:latin typeface="Arial" panose="020B0604020202020204" pitchFamily="34" charset="0"/>
              <a:cs typeface="Arial" panose="020B0604020202020204" pitchFamily="34" charset="0"/>
            </a:endParaRPr>
          </a:p>
          <a:p>
            <a:pPr algn="just" eaLnBrk="1" hangingPunct="1">
              <a:lnSpc>
                <a:spcPts val="3500"/>
              </a:lnSpc>
              <a:spcBef>
                <a:spcPts val="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dirty="0">
                <a:latin typeface="Arial" panose="020B0604020202020204" pitchFamily="34" charset="0"/>
                <a:cs typeface="Arial" panose="020B0604020202020204" pitchFamily="34" charset="0"/>
              </a:rPr>
              <a:t>	</a:t>
            </a:r>
          </a:p>
          <a:p>
            <a:pPr algn="just" eaLnBrk="1" hangingPunct="1">
              <a:lnSpc>
                <a:spcPts val="3500"/>
              </a:lnSpc>
              <a:spcBef>
                <a:spcPts val="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800" dirty="0">
                <a:latin typeface="Arial" panose="020B0604020202020204" pitchFamily="34" charset="0"/>
                <a:cs typeface="Arial" panose="020B0604020202020204" pitchFamily="34" charset="0"/>
              </a:rPr>
              <a:t>	Notre potentiel financier ayant augmenté plus que celui de la moyenne de la strate et compte tenu de l’évolution de la population, </a:t>
            </a:r>
            <a:r>
              <a:rPr lang="fr-FR" sz="2800" b="1" dirty="0">
                <a:solidFill>
                  <a:schemeClr val="accent6">
                    <a:lumMod val="75000"/>
                  </a:schemeClr>
                </a:solidFill>
                <a:latin typeface="Arial" panose="020B0604020202020204" pitchFamily="34" charset="0"/>
                <a:cs typeface="Arial" panose="020B0604020202020204" pitchFamily="34" charset="0"/>
              </a:rPr>
              <a:t>la Commune n’est plus éligible depuis 2020.</a:t>
            </a:r>
          </a:p>
          <a:p>
            <a:pPr algn="just" eaLnBrk="1" hangingPunct="1">
              <a:lnSpc>
                <a:spcPts val="3500"/>
              </a:lnSpc>
              <a:spcBef>
                <a:spcPts val="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2800" dirty="0">
              <a:solidFill>
                <a:schemeClr val="accent6">
                  <a:lumMod val="75000"/>
                </a:schemeClr>
              </a:solidFill>
              <a:latin typeface="+mj-lt"/>
            </a:endParaRPr>
          </a:p>
        </p:txBody>
      </p:sp>
      <p:sp>
        <p:nvSpPr>
          <p:cNvPr id="58371" name="ZoneTexte 4"/>
          <p:cNvSpPr txBox="1">
            <a:spLocks noChangeArrowheads="1"/>
          </p:cNvSpPr>
          <p:nvPr/>
        </p:nvSpPr>
        <p:spPr bwMode="auto">
          <a:xfrm>
            <a:off x="-6402" y="1029814"/>
            <a:ext cx="9144000" cy="830997"/>
          </a:xfrm>
          <a:prstGeom prst="rect">
            <a:avLst/>
          </a:prstGeom>
          <a:noFill/>
          <a:ln>
            <a:noFill/>
          </a:ln>
          <a:extLst/>
        </p:spPr>
        <p:txBody>
          <a:bodyPr>
            <a:spAutoFit/>
          </a:bodyPr>
          <a:lstStyle/>
          <a:p>
            <a:pPr algn="ctr">
              <a:buClr>
                <a:srgbClr val="000000"/>
              </a:buClr>
              <a:buSzPct val="100000"/>
            </a:pPr>
            <a:endParaRPr lang="fr-FR" altLang="fr-FR" sz="1600" u="sng" dirty="0">
              <a:solidFill>
                <a:schemeClr val="accent6"/>
              </a:solidFill>
              <a:latin typeface="Franklin Gothic Demi" panose="020B0703020102020204" pitchFamily="34" charset="0"/>
            </a:endParaRPr>
          </a:p>
          <a:p>
            <a:pPr algn="ctr">
              <a:buClr>
                <a:srgbClr val="000000"/>
              </a:buClr>
              <a:buSzPct val="100000"/>
            </a:pPr>
            <a:r>
              <a:rPr lang="fr-FR" altLang="fr-FR" sz="3200" b="1" u="sng" dirty="0">
                <a:solidFill>
                  <a:schemeClr val="accent6">
                    <a:lumMod val="75000"/>
                  </a:schemeClr>
                </a:solidFill>
                <a:latin typeface="+mj-lt"/>
              </a:rPr>
              <a:t>DOTATION NATIONALE DE PEREQUATION</a:t>
            </a:r>
          </a:p>
        </p:txBody>
      </p:sp>
      <p:sp>
        <p:nvSpPr>
          <p:cNvPr id="58372" name="ZoneTexte 5"/>
          <p:cNvSpPr txBox="1">
            <a:spLocks noChangeArrowheads="1"/>
          </p:cNvSpPr>
          <p:nvPr/>
        </p:nvSpPr>
        <p:spPr bwMode="auto">
          <a:xfrm>
            <a:off x="22549" y="3697731"/>
            <a:ext cx="9144000" cy="584775"/>
          </a:xfrm>
          <a:prstGeom prst="rect">
            <a:avLst/>
          </a:prstGeom>
          <a:no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u="sng" dirty="0">
                <a:solidFill>
                  <a:schemeClr val="accent6">
                    <a:lumMod val="75000"/>
                  </a:schemeClr>
                </a:solidFill>
                <a:latin typeface="+mj-lt"/>
              </a:rPr>
              <a:t>DOTATION DE SOLIDARITE URBAINE</a:t>
            </a:r>
          </a:p>
        </p:txBody>
      </p:sp>
      <p:sp>
        <p:nvSpPr>
          <p:cNvPr id="58373" name="Espace réservé du numéro de diapositive 5"/>
          <p:cNvSpPr txBox="1">
            <a:spLocks noGrp="1"/>
          </p:cNvSpPr>
          <p:nvPr/>
        </p:nvSpPr>
        <p:spPr bwMode="auto">
          <a:xfrm>
            <a:off x="8798400" y="6611938"/>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664426D0-B0B5-4C2A-8F3B-6FD1D11096F2}" type="slidenum">
              <a:rPr lang="fr-FR" altLang="fr-FR" sz="1200" b="1"/>
              <a:pPr algn="ctr" eaLnBrk="1" hangingPunct="1">
                <a:buClr>
                  <a:srgbClr val="000000"/>
                </a:buClr>
                <a:buSzPct val="100000"/>
                <a:buFont typeface="Times New Roman" panose="02020603050405020304" pitchFamily="18" charset="0"/>
                <a:buNone/>
              </a:pPr>
              <a:t>29</a:t>
            </a:fld>
            <a:endParaRPr lang="fr-FR" altLang="fr-FR" sz="1200" b="1" dirty="0"/>
          </a:p>
        </p:txBody>
      </p:sp>
      <p:graphicFrame>
        <p:nvGraphicFramePr>
          <p:cNvPr id="2" name="Objet 1"/>
          <p:cNvGraphicFramePr>
            <a:graphicFrameLocks noChangeAspect="1"/>
          </p:cNvGraphicFramePr>
          <p:nvPr>
            <p:extLst>
              <p:ext uri="{D42A27DB-BD31-4B8C-83A1-F6EECF244321}">
                <p14:modId xmlns:p14="http://schemas.microsoft.com/office/powerpoint/2010/main" val="2180558086"/>
              </p:ext>
            </p:extLst>
          </p:nvPr>
        </p:nvGraphicFramePr>
        <p:xfrm>
          <a:off x="209688" y="2534795"/>
          <a:ext cx="8486775" cy="625475"/>
        </p:xfrm>
        <a:graphic>
          <a:graphicData uri="http://schemas.openxmlformats.org/presentationml/2006/ole">
            <mc:AlternateContent xmlns:mc="http://schemas.openxmlformats.org/markup-compatibility/2006">
              <mc:Choice xmlns:v="urn:schemas-microsoft-com:vml" Requires="v">
                <p:oleObj spid="_x0000_s30589" name="Worksheet" r:id="rId4" imgW="5798881" imgH="403834" progId="Excel.Sheet.12">
                  <p:embed/>
                </p:oleObj>
              </mc:Choice>
              <mc:Fallback>
                <p:oleObj name="Worksheet" r:id="rId4" imgW="5798881" imgH="403834" progId="Excel.Sheet.12">
                  <p:embed/>
                  <p:pic>
                    <p:nvPicPr>
                      <p:cNvPr id="0" name="Picture 117"/>
                      <p:cNvPicPr>
                        <a:picLocks noChangeAspect="1" noChangeArrowheads="1"/>
                      </p:cNvPicPr>
                      <p:nvPr/>
                    </p:nvPicPr>
                    <p:blipFill>
                      <a:blip r:embed="rId5"/>
                      <a:srcRect/>
                      <a:stretch>
                        <a:fillRect/>
                      </a:stretch>
                    </p:blipFill>
                    <p:spPr bwMode="auto">
                      <a:xfrm>
                        <a:off x="209688" y="2534795"/>
                        <a:ext cx="8486775" cy="625475"/>
                      </a:xfrm>
                      <a:prstGeom prst="rect">
                        <a:avLst/>
                      </a:prstGeom>
                      <a:noFill/>
                      <a:extLst/>
                    </p:spPr>
                  </p:pic>
                </p:oleObj>
              </mc:Fallback>
            </mc:AlternateContent>
          </a:graphicData>
        </a:graphic>
      </p:graphicFrame>
      <p:sp>
        <p:nvSpPr>
          <p:cNvPr id="7" name="Text Box 10">
            <a:extLst>
              <a:ext uri="{FF2B5EF4-FFF2-40B4-BE49-F238E27FC236}">
                <a16:creationId xmlns:a16="http://schemas.microsoft.com/office/drawing/2014/main" id="{E80578C4-28B9-4287-81A4-D51A9DF5AC18}"/>
              </a:ext>
            </a:extLst>
          </p:cNvPr>
          <p:cNvSpPr txBox="1">
            <a:spLocks noChangeArrowheads="1"/>
          </p:cNvSpPr>
          <p:nvPr/>
        </p:nvSpPr>
        <p:spPr bwMode="auto">
          <a:xfrm>
            <a:off x="-12448" y="0"/>
            <a:ext cx="9170848" cy="130035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DOTATIONS</a:t>
            </a:r>
          </a:p>
          <a:p>
            <a:pPr algn="ctr" defTabSz="914400">
              <a:spcBef>
                <a:spcPct val="50000"/>
              </a:spcBef>
              <a:defRPr/>
            </a:pPr>
            <a:endParaRPr lang="fr-FR" sz="100" dirty="0">
              <a:latin typeface="Franklin Gothic Heavy" panose="020B09030201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53752" y="1049834"/>
            <a:ext cx="9036496" cy="4992083"/>
          </a:xfrm>
        </p:spPr>
        <p:txBody>
          <a:bodyPr/>
          <a:lstStyle/>
          <a:p>
            <a:pPr marL="342900" indent="-342900" algn="just">
              <a:spcAft>
                <a:spcPts val="1800"/>
              </a:spcAft>
              <a:buFontTx/>
              <a:buChar char="-"/>
            </a:pPr>
            <a:r>
              <a:rPr lang="fr-FR" sz="2200" dirty="0">
                <a:latin typeface="Roboto"/>
              </a:rPr>
              <a:t>La loi de finances pour 2022 s’inscrit dans la continuité de celle de 2021. Elle a pour objectif de favoriser la croissance économique, afin de rétablir progressivement l'équilibre des finances publiques. </a:t>
            </a:r>
          </a:p>
          <a:p>
            <a:pPr marL="342900" indent="-342900" algn="just">
              <a:spcAft>
                <a:spcPts val="1800"/>
              </a:spcAft>
              <a:buFontTx/>
              <a:buChar char="-"/>
            </a:pPr>
            <a:r>
              <a:rPr lang="fr-FR" sz="2200" dirty="0">
                <a:latin typeface="Roboto"/>
              </a:rPr>
              <a:t>Le plan France Relance a une place centrale dans les objectifs de croissance affichés par le Gouvernement pour 2021 et 2022 : 100 milliards d’€ dont 10,5 milliards d’€ pour les collectivités : 138 606€ attribués pour la maison des remparts et la polyvalente.</a:t>
            </a:r>
          </a:p>
          <a:p>
            <a:pPr marL="342900" indent="-342900" algn="just">
              <a:spcAft>
                <a:spcPts val="1800"/>
              </a:spcAft>
              <a:buFontTx/>
              <a:buChar char="-"/>
            </a:pPr>
            <a:r>
              <a:rPr lang="fr-FR" sz="2200" dirty="0">
                <a:latin typeface="Roboto"/>
              </a:rPr>
              <a:t>La loi de finances prévoit un déficit pour 2021 de -8,2 points du PIB et – 5 points pour 2022 avec un déficit budgétaire de 155,1 milliards d’€ en 2022,</a:t>
            </a:r>
          </a:p>
          <a:p>
            <a:pPr marL="342900" indent="-342900" algn="just">
              <a:spcAft>
                <a:spcPts val="1800"/>
              </a:spcAft>
              <a:buFontTx/>
              <a:buChar char="-"/>
            </a:pPr>
            <a:r>
              <a:rPr lang="fr-FR" sz="2200" dirty="0">
                <a:latin typeface="Roboto"/>
              </a:rPr>
              <a:t>Poursuite de la montée en charge de la péréquation verticale (DSU et DSR)</a:t>
            </a:r>
          </a:p>
        </p:txBody>
      </p:sp>
      <p:sp>
        <p:nvSpPr>
          <p:cNvPr id="6"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8921469B-E3E4-4B8D-9808-F9B6B8F328D9}" type="slidenum">
              <a:rPr lang="fr-FR" altLang="fr-FR" sz="1200" b="1"/>
              <a:pPr algn="ctr" eaLnBrk="1" hangingPunct="1">
                <a:buClr>
                  <a:srgbClr val="000000"/>
                </a:buClr>
                <a:buSzPct val="100000"/>
                <a:buFont typeface="Times New Roman" panose="02020603050405020304" pitchFamily="18" charset="0"/>
                <a:buNone/>
              </a:pPr>
              <a:t>3</a:t>
            </a:fld>
            <a:endParaRPr lang="fr-FR" altLang="fr-FR" sz="1200" b="1" dirty="0"/>
          </a:p>
        </p:txBody>
      </p:sp>
      <p:sp>
        <p:nvSpPr>
          <p:cNvPr id="7" name="ZoneTexte 4">
            <a:extLst>
              <a:ext uri="{FF2B5EF4-FFF2-40B4-BE49-F238E27FC236}">
                <a16:creationId xmlns:a16="http://schemas.microsoft.com/office/drawing/2014/main" id="{69BC5960-482A-4153-8081-329771575014}"/>
              </a:ext>
            </a:extLst>
          </p:cNvPr>
          <p:cNvSpPr txBox="1">
            <a:spLocks noChangeArrowheads="1"/>
          </p:cNvSpPr>
          <p:nvPr/>
        </p:nvSpPr>
        <p:spPr bwMode="auto">
          <a:xfrm>
            <a:off x="0" y="-27384"/>
            <a:ext cx="9144000" cy="1077218"/>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DISPOSITIONS DE LA LOI DE FINANCES 2022 POUR LES COMMUNES</a:t>
            </a:r>
          </a:p>
        </p:txBody>
      </p:sp>
    </p:spTree>
    <p:extLst>
      <p:ext uri="{BB962C8B-B14F-4D97-AF65-F5344CB8AC3E}">
        <p14:creationId xmlns:p14="http://schemas.microsoft.com/office/powerpoint/2010/main" val="1269846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oneTexte 3"/>
          <p:cNvSpPr txBox="1">
            <a:spLocks noChangeArrowheads="1"/>
          </p:cNvSpPr>
          <p:nvPr/>
        </p:nvSpPr>
        <p:spPr bwMode="auto">
          <a:xfrm>
            <a:off x="127423" y="1628800"/>
            <a:ext cx="8677275"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Aft>
                <a:spcPts val="1800"/>
              </a:spcAft>
              <a:buClr>
                <a:srgbClr val="000000"/>
              </a:buClr>
              <a:buSzPct val="100000"/>
            </a:pPr>
            <a:r>
              <a:rPr lang="fr-FR" altLang="fr-FR" sz="2800" b="1" dirty="0">
                <a:solidFill>
                  <a:srgbClr val="000000"/>
                </a:solidFill>
                <a:cs typeface="Arial" panose="020B0604020202020204" pitchFamily="34" charset="0"/>
              </a:rPr>
              <a:t>Fonds national de Péréquation des ressources Intercommunales et Communales</a:t>
            </a:r>
          </a:p>
          <a:p>
            <a:pPr algn="ctr" eaLnBrk="1" hangingPunct="1">
              <a:spcAft>
                <a:spcPts val="1800"/>
              </a:spcAft>
              <a:buClr>
                <a:srgbClr val="000000"/>
              </a:buClr>
              <a:buSzPct val="100000"/>
            </a:pPr>
            <a:endParaRPr lang="fr-FR" altLang="fr-FR" sz="1600" b="1" dirty="0">
              <a:solidFill>
                <a:srgbClr val="000000"/>
              </a:solidFill>
              <a:cs typeface="Arial" panose="020B0604020202020204" pitchFamily="34" charset="0"/>
            </a:endParaRPr>
          </a:p>
          <a:p>
            <a:pPr eaLnBrk="1" hangingPunct="1">
              <a:buClr>
                <a:srgbClr val="000000"/>
              </a:buClr>
              <a:buSzPct val="100000"/>
            </a:pPr>
            <a:r>
              <a:rPr lang="fr-FR" altLang="fr-FR" sz="2800" dirty="0">
                <a:solidFill>
                  <a:srgbClr val="000000"/>
                </a:solidFill>
                <a:cs typeface="Arial" panose="020B0604020202020204" pitchFamily="34" charset="0"/>
              </a:rPr>
              <a:t>Perçu par Loire Forez et ses communes depuis 2015.</a:t>
            </a:r>
          </a:p>
          <a:p>
            <a:pPr eaLnBrk="1" hangingPunct="1">
              <a:buClr>
                <a:srgbClr val="000000"/>
              </a:buClr>
              <a:buSzPct val="100000"/>
            </a:pPr>
            <a:r>
              <a:rPr lang="fr-FR" altLang="fr-FR" sz="2800" dirty="0">
                <a:solidFill>
                  <a:schemeClr val="tx1"/>
                </a:solidFill>
                <a:cs typeface="Arial" panose="020B0604020202020204" pitchFamily="34" charset="0"/>
              </a:rPr>
              <a:t>En 2021, la Commune a perçu 177 352€.</a:t>
            </a:r>
          </a:p>
          <a:p>
            <a:pPr eaLnBrk="1" hangingPunct="1">
              <a:buClr>
                <a:srgbClr val="000000"/>
              </a:buClr>
              <a:buSzPct val="100000"/>
            </a:pPr>
            <a:endParaRPr lang="fr-FR" altLang="fr-FR" sz="2800" b="1" dirty="0">
              <a:solidFill>
                <a:schemeClr val="tx1"/>
              </a:solidFill>
              <a:cs typeface="Arial" panose="020B0604020202020204" pitchFamily="34" charset="0"/>
            </a:endParaRPr>
          </a:p>
          <a:p>
            <a:pPr eaLnBrk="1" hangingPunct="1">
              <a:buClr>
                <a:srgbClr val="000000"/>
              </a:buClr>
              <a:buSzPct val="100000"/>
            </a:pPr>
            <a:r>
              <a:rPr lang="fr-FR" altLang="fr-FR" sz="2800" b="1" dirty="0">
                <a:solidFill>
                  <a:schemeClr val="accent1">
                    <a:lumMod val="75000"/>
                  </a:schemeClr>
                </a:solidFill>
                <a:cs typeface="Arial" panose="020B0604020202020204" pitchFamily="34" charset="0"/>
              </a:rPr>
              <a:t>Prévision 2022 :  88 000€ </a:t>
            </a:r>
            <a:r>
              <a:rPr lang="fr-FR" altLang="fr-FR" sz="2800" dirty="0">
                <a:solidFill>
                  <a:schemeClr val="accent1">
                    <a:lumMod val="75000"/>
                  </a:schemeClr>
                </a:solidFill>
                <a:cs typeface="Arial" panose="020B0604020202020204" pitchFamily="34" charset="0"/>
              </a:rPr>
              <a:t>(50% du montant perçu en 2021 en cas de sortie du dispositif)</a:t>
            </a:r>
          </a:p>
          <a:p>
            <a:pPr marL="342900" indent="-342900">
              <a:buFontTx/>
              <a:buChar char="-"/>
            </a:pPr>
            <a:endParaRPr lang="fr-FR" sz="2800" dirty="0">
              <a:cs typeface="Arial" panose="020B0604020202020204" pitchFamily="34" charset="0"/>
            </a:endParaRPr>
          </a:p>
          <a:p>
            <a:pPr marL="342900" indent="-342900">
              <a:buFontTx/>
              <a:buChar char="-"/>
            </a:pPr>
            <a:r>
              <a:rPr lang="fr-FR" sz="2800" dirty="0">
                <a:latin typeface="Roboto"/>
              </a:rPr>
              <a:t>Poursuite de la réforme du calcul des critères</a:t>
            </a:r>
            <a:endParaRPr lang="fr-FR" altLang="fr-FR" sz="2800" b="1" dirty="0">
              <a:solidFill>
                <a:schemeClr val="tx1"/>
              </a:solidFill>
              <a:latin typeface="+mj-lt"/>
            </a:endParaRPr>
          </a:p>
        </p:txBody>
      </p:sp>
      <p:sp>
        <p:nvSpPr>
          <p:cNvPr id="57347" name="Espace réservé du numéro de diapositive 2"/>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141785B5-4572-4AB1-BF5B-BBED7D7870AE}" type="slidenum">
              <a:rPr lang="fr-FR" altLang="fr-FR" sz="1200" b="1"/>
              <a:pPr algn="ctr" eaLnBrk="1" hangingPunct="1">
                <a:buClr>
                  <a:srgbClr val="000000"/>
                </a:buClr>
                <a:buSzPct val="100000"/>
                <a:buFont typeface="Times New Roman" panose="02020603050405020304" pitchFamily="18" charset="0"/>
                <a:buNone/>
              </a:pPr>
              <a:t>30</a:t>
            </a:fld>
            <a:endParaRPr lang="fr-FR" altLang="fr-FR" sz="1200" b="1" dirty="0"/>
          </a:p>
        </p:txBody>
      </p:sp>
      <p:sp>
        <p:nvSpPr>
          <p:cNvPr id="6" name="ZoneTexte 4"/>
          <p:cNvSpPr txBox="1">
            <a:spLocks noChangeArrowheads="1"/>
          </p:cNvSpPr>
          <p:nvPr/>
        </p:nvSpPr>
        <p:spPr bwMode="auto">
          <a:xfrm>
            <a:off x="18157" y="1988840"/>
            <a:ext cx="9144000" cy="579437"/>
          </a:xfrm>
          <a:prstGeom prst="rect">
            <a:avLst/>
          </a:prstGeom>
          <a:noFill/>
          <a:ln>
            <a:noFill/>
          </a:ln>
          <a:extLst/>
        </p:spPr>
        <p:txBody>
          <a:bodyPr>
            <a:spAutoFit/>
          </a:bodyPr>
          <a:lstStyle/>
          <a:p>
            <a:pPr algn="ctr">
              <a:buClr>
                <a:srgbClr val="000000"/>
              </a:buClr>
              <a:buSzPct val="100000"/>
              <a:buFont typeface="Times New Roman" panose="02020603050405020304" pitchFamily="18" charset="0"/>
              <a:buNone/>
            </a:pPr>
            <a:endParaRPr lang="fr-FR" altLang="fr-FR" sz="3200" b="1" u="sng" dirty="0">
              <a:solidFill>
                <a:schemeClr val="accent6">
                  <a:lumMod val="75000"/>
                </a:schemeClr>
              </a:solidFill>
              <a:latin typeface="+mj-lt"/>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5651" y="6036732"/>
            <a:ext cx="1060118" cy="748063"/>
          </a:xfrm>
          <a:prstGeom prst="rect">
            <a:avLst/>
          </a:prstGeom>
        </p:spPr>
      </p:pic>
      <p:sp>
        <p:nvSpPr>
          <p:cNvPr id="8" name="Text Box 10">
            <a:extLst>
              <a:ext uri="{FF2B5EF4-FFF2-40B4-BE49-F238E27FC236}">
                <a16:creationId xmlns:a16="http://schemas.microsoft.com/office/drawing/2014/main" id="{F9B8AE75-F248-4C5D-875D-BEF3CD14F273}"/>
              </a:ext>
            </a:extLst>
          </p:cNvPr>
          <p:cNvSpPr txBox="1">
            <a:spLocks noChangeArrowheads="1"/>
          </p:cNvSpPr>
          <p:nvPr/>
        </p:nvSpPr>
        <p:spPr bwMode="auto">
          <a:xfrm>
            <a:off x="-12448" y="0"/>
            <a:ext cx="9170848" cy="130035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FPIC</a:t>
            </a:r>
          </a:p>
          <a:p>
            <a:pPr algn="ctr" defTabSz="914400">
              <a:spcBef>
                <a:spcPct val="50000"/>
              </a:spcBef>
              <a:defRPr/>
            </a:pPr>
            <a:endParaRPr lang="fr-FR" sz="100" dirty="0">
              <a:latin typeface="Franklin Gothic Heavy" panose="020B09030201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89694" y="1365525"/>
            <a:ext cx="8964612" cy="528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Aft>
                <a:spcPts val="1800"/>
              </a:spcAft>
              <a:buClr>
                <a:srgbClr val="000000"/>
              </a:buClr>
              <a:buSzPct val="100000"/>
              <a:buFont typeface="Times New Roman" panose="02020603050405020304" pitchFamily="18" charset="0"/>
              <a:buNone/>
            </a:pPr>
            <a:r>
              <a:rPr lang="fr-FR" altLang="fr-FR" sz="3000" b="1" dirty="0">
                <a:solidFill>
                  <a:schemeClr val="accent6"/>
                </a:solidFill>
                <a:latin typeface="+mj-lt"/>
              </a:rPr>
              <a:t>A- </a:t>
            </a:r>
            <a:r>
              <a:rPr lang="fr-FR" altLang="fr-FR" sz="3000" b="1" u="sng" dirty="0">
                <a:solidFill>
                  <a:schemeClr val="accent6"/>
                </a:solidFill>
                <a:latin typeface="+mj-lt"/>
              </a:rPr>
              <a:t>La FPU « Fiscalité Professionnelle Unique »</a:t>
            </a:r>
            <a:endParaRPr lang="fr-FR" altLang="fr-FR" b="1" u="sng" dirty="0">
              <a:solidFill>
                <a:schemeClr val="bg2">
                  <a:lumMod val="75000"/>
                </a:schemeClr>
              </a:solidFill>
              <a:latin typeface="+mj-lt"/>
            </a:endParaRPr>
          </a:p>
          <a:p>
            <a:pPr algn="just" eaLnBrk="1" hangingPunct="1">
              <a:buClr>
                <a:schemeClr val="accent6">
                  <a:lumMod val="75000"/>
                </a:schemeClr>
              </a:buClr>
              <a:buSzPct val="100000"/>
              <a:buFont typeface="Arial" panose="020B0604020202020204" pitchFamily="34" charset="0"/>
              <a:buChar char="•"/>
            </a:pPr>
            <a:r>
              <a:rPr lang="fr-FR" altLang="fr-FR" sz="2800" dirty="0">
                <a:solidFill>
                  <a:schemeClr val="accent6">
                    <a:lumMod val="75000"/>
                  </a:schemeClr>
                </a:solidFill>
                <a:latin typeface="+mj-lt"/>
              </a:rPr>
              <a:t> </a:t>
            </a:r>
            <a:r>
              <a:rPr lang="fr-FR" altLang="fr-FR" sz="2600" dirty="0">
                <a:solidFill>
                  <a:schemeClr val="accent6">
                    <a:lumMod val="75000"/>
                  </a:schemeClr>
                </a:solidFill>
                <a:latin typeface="+mj-lt"/>
              </a:rPr>
              <a:t>Encaissée par Loire Forez agglomération et reversée à la commune au travers de l’attribution de compensation</a:t>
            </a:r>
          </a:p>
          <a:p>
            <a:pPr algn="ctr" eaLnBrk="1" hangingPunct="1">
              <a:buClr>
                <a:schemeClr val="bg2">
                  <a:lumMod val="75000"/>
                </a:schemeClr>
              </a:buClr>
              <a:buSzPct val="100000"/>
            </a:pPr>
            <a:endParaRPr lang="fr-FR" altLang="fr-FR" sz="1200" dirty="0">
              <a:solidFill>
                <a:schemeClr val="accent6"/>
              </a:solidFill>
              <a:latin typeface="+mj-lt"/>
            </a:endParaRPr>
          </a:p>
          <a:p>
            <a:pPr algn="ctr" eaLnBrk="1" hangingPunct="1">
              <a:buClr>
                <a:schemeClr val="bg2">
                  <a:lumMod val="75000"/>
                </a:schemeClr>
              </a:buClr>
              <a:buSzPct val="100000"/>
            </a:pPr>
            <a:r>
              <a:rPr lang="fr-FR" altLang="fr-FR" sz="2600" dirty="0">
                <a:solidFill>
                  <a:schemeClr val="accent6"/>
                </a:solidFill>
                <a:latin typeface="+mj-lt"/>
              </a:rPr>
              <a:t>Evolution de l’attribution de compensation</a:t>
            </a:r>
          </a:p>
          <a:p>
            <a:pPr algn="ctr" eaLnBrk="1" hangingPunct="1">
              <a:buClr>
                <a:srgbClr val="000099"/>
              </a:buClr>
              <a:buSzPct val="100000"/>
              <a:buFont typeface="Arial" panose="020B0604020202020204" pitchFamily="34" charset="0"/>
              <a:buNone/>
            </a:pPr>
            <a:endParaRPr lang="fr-FR" altLang="fr-FR" sz="2800" dirty="0">
              <a:solidFill>
                <a:srgbClr val="000000"/>
              </a:solidFill>
              <a:latin typeface="+mj-lt"/>
            </a:endParaRPr>
          </a:p>
          <a:p>
            <a:pPr algn="just" eaLnBrk="1" hangingPunct="1">
              <a:buClr>
                <a:srgbClr val="000099"/>
              </a:buClr>
              <a:buSzPct val="100000"/>
              <a:buFont typeface="Arial" panose="020B0604020202020204" pitchFamily="34" charset="0"/>
              <a:buNone/>
            </a:pPr>
            <a:endParaRPr lang="fr-FR" altLang="fr-FR" sz="2800" dirty="0">
              <a:solidFill>
                <a:srgbClr val="000000"/>
              </a:solidFill>
              <a:latin typeface="+mj-lt"/>
            </a:endParaRPr>
          </a:p>
          <a:p>
            <a:pPr algn="just" eaLnBrk="1" hangingPunct="1">
              <a:buClr>
                <a:srgbClr val="000099"/>
              </a:buClr>
              <a:buSzPct val="100000"/>
              <a:buFont typeface="Arial" panose="020B0604020202020204" pitchFamily="34" charset="0"/>
              <a:buNone/>
            </a:pPr>
            <a:endParaRPr lang="fr-FR" altLang="fr-FR" sz="2800" dirty="0">
              <a:solidFill>
                <a:srgbClr val="000000"/>
              </a:solidFill>
              <a:latin typeface="+mj-lt"/>
            </a:endParaRPr>
          </a:p>
          <a:p>
            <a:pPr algn="just" eaLnBrk="1" hangingPunct="1">
              <a:buClr>
                <a:srgbClr val="000099"/>
              </a:buClr>
              <a:buSzPct val="100000"/>
              <a:buFont typeface="Arial" panose="020B0604020202020204" pitchFamily="34" charset="0"/>
              <a:buNone/>
            </a:pPr>
            <a:endParaRPr lang="fr-FR" altLang="fr-FR" sz="2800" dirty="0">
              <a:solidFill>
                <a:srgbClr val="000000"/>
              </a:solidFill>
              <a:latin typeface="+mj-lt"/>
            </a:endParaRPr>
          </a:p>
          <a:p>
            <a:pPr algn="just" eaLnBrk="1" hangingPunct="1">
              <a:buClr>
                <a:srgbClr val="000099"/>
              </a:buClr>
              <a:buSzPct val="100000"/>
              <a:buFont typeface="Arial" panose="020B0604020202020204" pitchFamily="34" charset="0"/>
              <a:buNone/>
            </a:pPr>
            <a:endParaRPr lang="fr-FR" altLang="fr-FR" sz="2800" dirty="0">
              <a:solidFill>
                <a:srgbClr val="000000"/>
              </a:solidFill>
              <a:latin typeface="+mj-lt"/>
            </a:endParaRPr>
          </a:p>
          <a:p>
            <a:pPr algn="just" eaLnBrk="1" hangingPunct="1">
              <a:buClr>
                <a:srgbClr val="000099"/>
              </a:buClr>
              <a:buSzPct val="100000"/>
              <a:buFont typeface="Arial" panose="020B0604020202020204" pitchFamily="34" charset="0"/>
              <a:buNone/>
            </a:pPr>
            <a:endParaRPr lang="fr-FR" altLang="fr-FR" sz="2000" u="sng" dirty="0">
              <a:solidFill>
                <a:srgbClr val="000000"/>
              </a:solidFill>
              <a:latin typeface="+mj-lt"/>
            </a:endParaRPr>
          </a:p>
          <a:p>
            <a:pPr algn="just" eaLnBrk="1" hangingPunct="1">
              <a:buClr>
                <a:srgbClr val="000099"/>
              </a:buClr>
              <a:buSzPct val="100000"/>
              <a:buFont typeface="Arial" panose="020B0604020202020204" pitchFamily="34" charset="0"/>
              <a:buNone/>
            </a:pPr>
            <a:endParaRPr lang="fr-FR" altLang="fr-FR" sz="2000" u="sng" dirty="0">
              <a:solidFill>
                <a:srgbClr val="000000"/>
              </a:solidFill>
              <a:latin typeface="+mj-lt"/>
            </a:endParaRPr>
          </a:p>
          <a:p>
            <a:pPr algn="just" eaLnBrk="1" hangingPunct="1">
              <a:buClr>
                <a:srgbClr val="000099"/>
              </a:buClr>
              <a:buSzPct val="100000"/>
              <a:buFont typeface="Arial" panose="020B0604020202020204" pitchFamily="34" charset="0"/>
              <a:buNone/>
            </a:pPr>
            <a:endParaRPr lang="fr-FR" altLang="fr-FR" sz="2000" dirty="0">
              <a:solidFill>
                <a:srgbClr val="000000"/>
              </a:solidFill>
              <a:latin typeface="+mj-lt"/>
            </a:endParaRPr>
          </a:p>
        </p:txBody>
      </p:sp>
      <p:sp>
        <p:nvSpPr>
          <p:cNvPr id="59396" name="Espace réservé du numéro de diapositive 4"/>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1682C0BC-4540-4E62-AF28-EA6C3CF29219}" type="slidenum">
              <a:rPr lang="fr-FR" altLang="fr-FR" sz="1200" b="1"/>
              <a:pPr algn="ctr" eaLnBrk="1" hangingPunct="1">
                <a:buClr>
                  <a:srgbClr val="000000"/>
                </a:buClr>
                <a:buSzPct val="100000"/>
                <a:buFont typeface="Times New Roman" panose="02020603050405020304" pitchFamily="18" charset="0"/>
                <a:buNone/>
              </a:pPr>
              <a:t>31</a:t>
            </a:fld>
            <a:endParaRPr lang="fr-FR" alt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1453289015"/>
              </p:ext>
            </p:extLst>
          </p:nvPr>
        </p:nvGraphicFramePr>
        <p:xfrm>
          <a:off x="1524000" y="3191321"/>
          <a:ext cx="6096000" cy="2595880"/>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fr-FR" dirty="0"/>
                        <a:t>Année</a:t>
                      </a:r>
                    </a:p>
                  </a:txBody>
                  <a:tcPr/>
                </a:tc>
                <a:tc>
                  <a:txBody>
                    <a:bodyPr/>
                    <a:lstStyle/>
                    <a:p>
                      <a:pPr algn="ctr"/>
                      <a:r>
                        <a:rPr lang="fr-FR" dirty="0"/>
                        <a:t>Montant</a:t>
                      </a:r>
                    </a:p>
                  </a:txBody>
                  <a:tcPr/>
                </a:tc>
                <a:extLst>
                  <a:ext uri="{0D108BD9-81ED-4DB2-BD59-A6C34878D82A}">
                    <a16:rowId xmlns:a16="http://schemas.microsoft.com/office/drawing/2014/main" val="10000"/>
                  </a:ext>
                </a:extLst>
              </a:tr>
              <a:tr h="370840">
                <a:tc>
                  <a:txBody>
                    <a:bodyPr/>
                    <a:lstStyle/>
                    <a:p>
                      <a:pPr algn="ctr"/>
                      <a:r>
                        <a:rPr lang="fr-FR" dirty="0"/>
                        <a:t>2014</a:t>
                      </a:r>
                    </a:p>
                  </a:txBody>
                  <a:tcPr/>
                </a:tc>
                <a:tc>
                  <a:txBody>
                    <a:bodyPr/>
                    <a:lstStyle/>
                    <a:p>
                      <a:pPr algn="ctr"/>
                      <a:r>
                        <a:rPr lang="fr-FR" dirty="0"/>
                        <a:t>1</a:t>
                      </a:r>
                      <a:r>
                        <a:rPr lang="fr-FR" baseline="0" dirty="0"/>
                        <a:t> 186 000€</a:t>
                      </a:r>
                      <a:endParaRPr lang="fr-FR" dirty="0"/>
                    </a:p>
                  </a:txBody>
                  <a:tcPr/>
                </a:tc>
                <a:extLst>
                  <a:ext uri="{0D108BD9-81ED-4DB2-BD59-A6C34878D82A}">
                    <a16:rowId xmlns:a16="http://schemas.microsoft.com/office/drawing/2014/main" val="10001"/>
                  </a:ext>
                </a:extLst>
              </a:tr>
              <a:tr h="370840">
                <a:tc>
                  <a:txBody>
                    <a:bodyPr/>
                    <a:lstStyle/>
                    <a:p>
                      <a:pPr algn="ctr"/>
                      <a:r>
                        <a:rPr lang="fr-FR" dirty="0"/>
                        <a:t>2015</a:t>
                      </a:r>
                    </a:p>
                  </a:txBody>
                  <a:tcPr/>
                </a:tc>
                <a:tc>
                  <a:txBody>
                    <a:bodyPr/>
                    <a:lstStyle/>
                    <a:p>
                      <a:pPr algn="ctr"/>
                      <a:r>
                        <a:rPr lang="fr-FR" dirty="0"/>
                        <a:t>1 131 000€</a:t>
                      </a:r>
                    </a:p>
                  </a:txBody>
                  <a:tcPr/>
                </a:tc>
                <a:extLst>
                  <a:ext uri="{0D108BD9-81ED-4DB2-BD59-A6C34878D82A}">
                    <a16:rowId xmlns:a16="http://schemas.microsoft.com/office/drawing/2014/main" val="10002"/>
                  </a:ext>
                </a:extLst>
              </a:tr>
              <a:tr h="370840">
                <a:tc>
                  <a:txBody>
                    <a:bodyPr/>
                    <a:lstStyle/>
                    <a:p>
                      <a:pPr algn="ctr"/>
                      <a:r>
                        <a:rPr lang="fr-FR" dirty="0"/>
                        <a:t>2016</a:t>
                      </a:r>
                    </a:p>
                  </a:txBody>
                  <a:tcPr/>
                </a:tc>
                <a:tc>
                  <a:txBody>
                    <a:bodyPr/>
                    <a:lstStyle/>
                    <a:p>
                      <a:pPr algn="ctr"/>
                      <a:r>
                        <a:rPr lang="fr-FR" dirty="0"/>
                        <a:t>    908 134€</a:t>
                      </a:r>
                    </a:p>
                  </a:txBody>
                  <a:tcPr/>
                </a:tc>
                <a:extLst>
                  <a:ext uri="{0D108BD9-81ED-4DB2-BD59-A6C34878D82A}">
                    <a16:rowId xmlns:a16="http://schemas.microsoft.com/office/drawing/2014/main" val="10003"/>
                  </a:ext>
                </a:extLst>
              </a:tr>
              <a:tr h="370840">
                <a:tc>
                  <a:txBody>
                    <a:bodyPr/>
                    <a:lstStyle/>
                    <a:p>
                      <a:pPr algn="ctr"/>
                      <a:r>
                        <a:rPr lang="fr-FR" dirty="0"/>
                        <a:t>2017</a:t>
                      </a:r>
                    </a:p>
                  </a:txBody>
                  <a:tcPr/>
                </a:tc>
                <a:tc>
                  <a:txBody>
                    <a:bodyPr/>
                    <a:lstStyle/>
                    <a:p>
                      <a:pPr algn="ctr"/>
                      <a:r>
                        <a:rPr lang="fr-FR" dirty="0"/>
                        <a:t>    580 962€</a:t>
                      </a:r>
                    </a:p>
                  </a:txBody>
                  <a:tcPr/>
                </a:tc>
                <a:extLst>
                  <a:ext uri="{0D108BD9-81ED-4DB2-BD59-A6C34878D82A}">
                    <a16:rowId xmlns:a16="http://schemas.microsoft.com/office/drawing/2014/main" val="10004"/>
                  </a:ext>
                </a:extLst>
              </a:tr>
              <a:tr h="370840">
                <a:tc>
                  <a:txBody>
                    <a:bodyPr/>
                    <a:lstStyle/>
                    <a:p>
                      <a:pPr algn="ctr"/>
                      <a:r>
                        <a:rPr lang="fr-FR" dirty="0"/>
                        <a:t>2018 à 2021</a:t>
                      </a:r>
                    </a:p>
                  </a:txBody>
                  <a:tcPr/>
                </a:tc>
                <a:tc>
                  <a:txBody>
                    <a:bodyPr/>
                    <a:lstStyle/>
                    <a:p>
                      <a:pPr algn="ctr"/>
                      <a:r>
                        <a:rPr lang="fr-FR" dirty="0"/>
                        <a:t>    573</a:t>
                      </a:r>
                      <a:r>
                        <a:rPr lang="fr-FR" baseline="0" dirty="0"/>
                        <a:t> 040</a:t>
                      </a:r>
                      <a:r>
                        <a:rPr lang="fr-FR" dirty="0"/>
                        <a:t>€</a:t>
                      </a:r>
                    </a:p>
                  </a:txBody>
                  <a:tcPr/>
                </a:tc>
                <a:extLst>
                  <a:ext uri="{0D108BD9-81ED-4DB2-BD59-A6C34878D82A}">
                    <a16:rowId xmlns:a16="http://schemas.microsoft.com/office/drawing/2014/main" val="10005"/>
                  </a:ext>
                </a:extLst>
              </a:tr>
              <a:tr h="370840">
                <a:tc>
                  <a:txBody>
                    <a:bodyPr/>
                    <a:lstStyle/>
                    <a:p>
                      <a:pPr algn="ctr"/>
                      <a:r>
                        <a:rPr lang="fr-FR" dirty="0"/>
                        <a:t>2022</a:t>
                      </a:r>
                    </a:p>
                  </a:txBody>
                  <a:tcPr/>
                </a:tc>
                <a:tc>
                  <a:txBody>
                    <a:bodyPr/>
                    <a:lstStyle/>
                    <a:p>
                      <a:pPr algn="ctr"/>
                      <a:r>
                        <a:rPr lang="fr-FR" dirty="0"/>
                        <a:t>    579 146€ </a:t>
                      </a:r>
                    </a:p>
                  </a:txBody>
                  <a:tcPr/>
                </a:tc>
                <a:extLst>
                  <a:ext uri="{0D108BD9-81ED-4DB2-BD59-A6C34878D82A}">
                    <a16:rowId xmlns:a16="http://schemas.microsoft.com/office/drawing/2014/main" val="2304683316"/>
                  </a:ext>
                </a:extLst>
              </a:tr>
            </a:tbl>
          </a:graphicData>
        </a:graphic>
      </p:graphicFrame>
      <p:sp>
        <p:nvSpPr>
          <p:cNvPr id="6" name="Text Box 10">
            <a:extLst>
              <a:ext uri="{FF2B5EF4-FFF2-40B4-BE49-F238E27FC236}">
                <a16:creationId xmlns:a16="http://schemas.microsoft.com/office/drawing/2014/main" id="{06EAE0F7-C1DB-43EF-9855-CAFB27E6AF7F}"/>
              </a:ext>
            </a:extLst>
          </p:cNvPr>
          <p:cNvSpPr txBox="1">
            <a:spLocks noChangeArrowheads="1"/>
          </p:cNvSpPr>
          <p:nvPr/>
        </p:nvSpPr>
        <p:spPr bwMode="auto">
          <a:xfrm>
            <a:off x="-12448" y="0"/>
            <a:ext cx="9170848" cy="130035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FISCALITE </a:t>
            </a:r>
          </a:p>
          <a:p>
            <a:pPr algn="ctr" defTabSz="914400">
              <a:spcBef>
                <a:spcPct val="50000"/>
              </a:spcBef>
              <a:defRPr/>
            </a:pPr>
            <a:endParaRPr lang="fr-FR" sz="100" dirty="0">
              <a:latin typeface="Franklin Gothic Heavy" panose="020B09030201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244161" y="260648"/>
            <a:ext cx="8893175" cy="53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3232150" indent="-363538"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buClr>
                <a:srgbClr val="000000"/>
              </a:buClr>
              <a:buSzPct val="100000"/>
            </a:pPr>
            <a:r>
              <a:rPr lang="fr-FR" altLang="fr-FR" sz="3000" b="1" dirty="0">
                <a:solidFill>
                  <a:schemeClr val="accent6"/>
                </a:solidFill>
                <a:latin typeface="+mj-lt"/>
              </a:rPr>
              <a:t>	</a:t>
            </a:r>
          </a:p>
          <a:p>
            <a:pPr eaLnBrk="1" hangingPunct="1">
              <a:buClr>
                <a:srgbClr val="000000"/>
              </a:buClr>
              <a:buSzPct val="100000"/>
            </a:pPr>
            <a:endParaRPr lang="fr-FR" altLang="fr-FR" sz="3000" b="1" u="sng" dirty="0">
              <a:solidFill>
                <a:schemeClr val="accent6"/>
              </a:solidFill>
              <a:latin typeface="+mj-lt"/>
            </a:endParaRPr>
          </a:p>
          <a:p>
            <a:pPr eaLnBrk="1" hangingPunct="1">
              <a:buClr>
                <a:srgbClr val="000000"/>
              </a:buClr>
              <a:buSzPct val="100000"/>
            </a:pPr>
            <a:endParaRPr lang="fr-FR" altLang="fr-FR" sz="3000" b="1" u="sng" dirty="0">
              <a:solidFill>
                <a:schemeClr val="accent6"/>
              </a:solidFill>
              <a:latin typeface="+mj-lt"/>
            </a:endParaRPr>
          </a:p>
          <a:p>
            <a:pPr eaLnBrk="1" hangingPunct="1">
              <a:buClr>
                <a:srgbClr val="000000"/>
              </a:buClr>
              <a:buSzPct val="100000"/>
            </a:pPr>
            <a:r>
              <a:rPr lang="fr-FR" altLang="fr-FR" sz="3000" b="1" u="sng" dirty="0">
                <a:solidFill>
                  <a:schemeClr val="accent6"/>
                </a:solidFill>
                <a:latin typeface="+mj-lt"/>
              </a:rPr>
              <a:t>B- Taxe d’habitation</a:t>
            </a:r>
          </a:p>
          <a:p>
            <a:pPr eaLnBrk="1" hangingPunct="1">
              <a:buClr>
                <a:srgbClr val="000000"/>
              </a:buClr>
              <a:buSzPct val="100000"/>
            </a:pPr>
            <a:endParaRPr lang="fr-FR" altLang="fr-FR" sz="2600" dirty="0">
              <a:solidFill>
                <a:schemeClr val="tx1"/>
              </a:solidFill>
              <a:latin typeface="+mj-lt"/>
            </a:endParaRPr>
          </a:p>
          <a:p>
            <a:pPr marL="457200" indent="-457200" algn="just" eaLnBrk="1" hangingPunct="1">
              <a:buClr>
                <a:schemeClr val="accent6">
                  <a:lumMod val="75000"/>
                </a:schemeClr>
              </a:buClr>
              <a:buSzPct val="100000"/>
              <a:buFont typeface="Arial" panose="020B0604020202020204" pitchFamily="34" charset="0"/>
              <a:buChar char="•"/>
            </a:pPr>
            <a:r>
              <a:rPr lang="fr-FR" altLang="fr-FR" sz="2600" dirty="0">
                <a:solidFill>
                  <a:schemeClr val="tx1"/>
                </a:solidFill>
                <a:latin typeface="+mj-lt"/>
              </a:rPr>
              <a:t>En 2022, poursuite du dégrèvement de la taxe d’habitation :</a:t>
            </a:r>
          </a:p>
          <a:p>
            <a:pPr marL="457200" indent="-457200" algn="just" eaLnBrk="1" hangingPunct="1">
              <a:buClr>
                <a:schemeClr val="accent6">
                  <a:lumMod val="75000"/>
                </a:schemeClr>
              </a:buClr>
              <a:buSzPct val="100000"/>
              <a:buFont typeface="Arial" panose="020B0604020202020204" pitchFamily="34" charset="0"/>
              <a:buChar char="•"/>
            </a:pPr>
            <a:endParaRPr lang="fr-FR" altLang="fr-FR" sz="1200" dirty="0">
              <a:solidFill>
                <a:srgbClr val="000066"/>
              </a:solidFill>
              <a:latin typeface="+mj-lt"/>
            </a:endParaRPr>
          </a:p>
          <a:p>
            <a:r>
              <a:rPr lang="fr-FR" sz="2600" dirty="0">
                <a:solidFill>
                  <a:schemeClr val="tx1"/>
                </a:solidFill>
                <a:latin typeface="+mj-lt"/>
              </a:rPr>
              <a:t> Pour 20% de contribuables encore imposés, suppression en trois années jusqu’en 2023 (réduction de 30% en 2021, 65% en 2022 et totalité en 2023). </a:t>
            </a:r>
          </a:p>
          <a:p>
            <a:endParaRPr lang="fr-FR" sz="2600" dirty="0">
              <a:solidFill>
                <a:schemeClr val="tx1"/>
              </a:solidFill>
              <a:latin typeface="+mj-lt"/>
            </a:endParaRPr>
          </a:p>
          <a:p>
            <a:r>
              <a:rPr lang="fr-FR" sz="2600" dirty="0">
                <a:solidFill>
                  <a:schemeClr val="tx1"/>
                </a:solidFill>
                <a:latin typeface="+mj-lt"/>
              </a:rPr>
              <a:t>En 2023, plus aucun foyer ne paiera de TH sur sa résidence principale. </a:t>
            </a:r>
          </a:p>
          <a:p>
            <a:r>
              <a:rPr lang="fr-FR" sz="2600" strike="sngStrike" dirty="0">
                <a:solidFill>
                  <a:schemeClr val="tx1"/>
                </a:solidFill>
                <a:latin typeface="+mj-lt"/>
              </a:rPr>
              <a:t>	</a:t>
            </a:r>
            <a:endParaRPr lang="fr-FR" altLang="fr-FR" sz="1200" dirty="0">
              <a:solidFill>
                <a:srgbClr val="000066"/>
              </a:solidFill>
              <a:latin typeface="+mj-lt"/>
            </a:endParaRPr>
          </a:p>
        </p:txBody>
      </p:sp>
      <p:sp>
        <p:nvSpPr>
          <p:cNvPr id="60419"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FEBCB8F3-AD97-4499-80F1-87B6A2B068B0}" type="slidenum">
              <a:rPr lang="fr-FR" altLang="fr-FR" sz="1200" b="1"/>
              <a:pPr algn="ctr" eaLnBrk="1" hangingPunct="1">
                <a:buClr>
                  <a:srgbClr val="000000"/>
                </a:buClr>
                <a:buSzPct val="100000"/>
                <a:buFont typeface="Times New Roman" panose="02020603050405020304" pitchFamily="18" charset="0"/>
                <a:buNone/>
              </a:pPr>
              <a:t>32</a:t>
            </a:fld>
            <a:endParaRPr lang="fr-FR" altLang="fr-FR" sz="1200" b="1" dirty="0"/>
          </a:p>
        </p:txBody>
      </p:sp>
      <p:sp>
        <p:nvSpPr>
          <p:cNvPr id="4" name="Text Box 10">
            <a:extLst>
              <a:ext uri="{FF2B5EF4-FFF2-40B4-BE49-F238E27FC236}">
                <a16:creationId xmlns:a16="http://schemas.microsoft.com/office/drawing/2014/main" id="{3B7F3A88-9869-4AC7-B617-993653E5F249}"/>
              </a:ext>
            </a:extLst>
          </p:cNvPr>
          <p:cNvSpPr txBox="1">
            <a:spLocks noChangeArrowheads="1"/>
          </p:cNvSpPr>
          <p:nvPr/>
        </p:nvSpPr>
        <p:spPr bwMode="auto">
          <a:xfrm>
            <a:off x="-12448" y="0"/>
            <a:ext cx="9170848" cy="130035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FISCALITE</a:t>
            </a:r>
          </a:p>
          <a:p>
            <a:pPr algn="ctr" defTabSz="914400">
              <a:spcBef>
                <a:spcPct val="50000"/>
              </a:spcBef>
              <a:defRPr/>
            </a:pPr>
            <a:endParaRPr lang="fr-FR" sz="100" dirty="0">
              <a:latin typeface="Franklin Gothic Heavy" panose="020B09030201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265225" y="1772816"/>
            <a:ext cx="8893175" cy="381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3232150" indent="-363538"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buClr>
                <a:srgbClr val="000000"/>
              </a:buClr>
              <a:buSzPct val="100000"/>
            </a:pPr>
            <a:r>
              <a:rPr lang="fr-FR" altLang="fr-FR" sz="3000" b="1" dirty="0">
                <a:solidFill>
                  <a:schemeClr val="accent6"/>
                </a:solidFill>
                <a:latin typeface="+mj-lt"/>
              </a:rPr>
              <a:t>	</a:t>
            </a:r>
            <a:r>
              <a:rPr lang="fr-FR" altLang="fr-FR" sz="3000" b="1" u="sng" dirty="0">
                <a:solidFill>
                  <a:schemeClr val="accent6"/>
                </a:solidFill>
                <a:latin typeface="+mj-lt"/>
              </a:rPr>
              <a:t>C- Taxe foncière</a:t>
            </a:r>
          </a:p>
          <a:p>
            <a:pPr eaLnBrk="1" hangingPunct="1">
              <a:buClr>
                <a:srgbClr val="000000"/>
              </a:buClr>
              <a:buSzPct val="100000"/>
            </a:pPr>
            <a:endParaRPr lang="fr-FR" altLang="fr-FR" sz="3000" b="1" u="sng" dirty="0">
              <a:solidFill>
                <a:schemeClr val="accent6"/>
              </a:solidFill>
              <a:latin typeface="+mj-lt"/>
            </a:endParaRPr>
          </a:p>
          <a:p>
            <a:pPr algn="just" eaLnBrk="1" hangingPunct="1">
              <a:buClr>
                <a:schemeClr val="accent6">
                  <a:lumMod val="75000"/>
                </a:schemeClr>
              </a:buClr>
              <a:buSzPct val="100000"/>
            </a:pPr>
            <a:r>
              <a:rPr lang="fr-FR" altLang="fr-FR" sz="2600" dirty="0">
                <a:solidFill>
                  <a:schemeClr val="tx1"/>
                </a:solidFill>
                <a:latin typeface="+mj-lt"/>
              </a:rPr>
              <a:t>La taxe foncière est la dernière taxe perçue par la Commune et dont elle fixe le taux.</a:t>
            </a:r>
          </a:p>
          <a:p>
            <a:pPr marL="457200" indent="-457200" algn="just" eaLnBrk="1" hangingPunct="1">
              <a:buClr>
                <a:schemeClr val="accent6">
                  <a:lumMod val="75000"/>
                </a:schemeClr>
              </a:buClr>
              <a:buSzPct val="100000"/>
              <a:buFont typeface="Arial" panose="020B0604020202020204" pitchFamily="34" charset="0"/>
              <a:buChar char="•"/>
            </a:pPr>
            <a:endParaRPr lang="fr-FR" altLang="fr-FR" sz="2600" dirty="0">
              <a:solidFill>
                <a:schemeClr val="tx1"/>
              </a:solidFill>
              <a:latin typeface="+mj-lt"/>
            </a:endParaRPr>
          </a:p>
          <a:p>
            <a:pPr marL="457200" indent="-457200" algn="just" eaLnBrk="1" hangingPunct="1">
              <a:buClr>
                <a:schemeClr val="accent6">
                  <a:lumMod val="75000"/>
                </a:schemeClr>
              </a:buClr>
              <a:buSzPct val="100000"/>
              <a:buFont typeface="Arial" panose="020B0604020202020204" pitchFamily="34" charset="0"/>
              <a:buChar char="•"/>
            </a:pPr>
            <a:endParaRPr lang="fr-FR" altLang="fr-FR" sz="2600" dirty="0">
              <a:solidFill>
                <a:schemeClr val="tx1"/>
              </a:solidFill>
              <a:latin typeface="+mj-lt"/>
            </a:endParaRPr>
          </a:p>
          <a:p>
            <a:pPr algn="just" eaLnBrk="1" hangingPunct="1">
              <a:buClr>
                <a:schemeClr val="accent6">
                  <a:lumMod val="75000"/>
                </a:schemeClr>
              </a:buClr>
              <a:buSzPct val="100000"/>
            </a:pPr>
            <a:endParaRPr lang="fr-FR" altLang="fr-FR" sz="2600" dirty="0">
              <a:solidFill>
                <a:schemeClr val="tx1"/>
              </a:solidFill>
              <a:latin typeface="+mj-lt"/>
            </a:endParaRPr>
          </a:p>
          <a:p>
            <a:pPr algn="just" eaLnBrk="1" hangingPunct="1">
              <a:buClr>
                <a:schemeClr val="accent6">
                  <a:lumMod val="75000"/>
                </a:schemeClr>
              </a:buClr>
              <a:buSzPct val="100000"/>
            </a:pPr>
            <a:endParaRPr lang="fr-FR" altLang="fr-FR" sz="2600" dirty="0">
              <a:solidFill>
                <a:schemeClr val="tx1"/>
              </a:solidFill>
              <a:latin typeface="+mj-lt"/>
            </a:endParaRPr>
          </a:p>
          <a:p>
            <a:pPr algn="just" eaLnBrk="1" hangingPunct="1">
              <a:buClr>
                <a:schemeClr val="accent6">
                  <a:lumMod val="75000"/>
                </a:schemeClr>
              </a:buClr>
              <a:buSzPct val="100000"/>
            </a:pPr>
            <a:endParaRPr lang="fr-FR" altLang="fr-FR" sz="2600" dirty="0">
              <a:solidFill>
                <a:schemeClr val="tx1"/>
              </a:solidFill>
              <a:latin typeface="+mj-lt"/>
            </a:endParaRPr>
          </a:p>
        </p:txBody>
      </p:sp>
      <p:sp>
        <p:nvSpPr>
          <p:cNvPr id="60419"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FEBCB8F3-AD97-4499-80F1-87B6A2B068B0}" type="slidenum">
              <a:rPr lang="fr-FR" altLang="fr-FR" sz="1200" b="1"/>
              <a:pPr algn="ctr" eaLnBrk="1" hangingPunct="1">
                <a:buClr>
                  <a:srgbClr val="000000"/>
                </a:buClr>
                <a:buSzPct val="100000"/>
                <a:buFont typeface="Times New Roman" panose="02020603050405020304" pitchFamily="18" charset="0"/>
                <a:buNone/>
              </a:pPr>
              <a:t>33</a:t>
            </a:fld>
            <a:endParaRPr lang="fr-FR" altLang="fr-FR" sz="1200" b="1" dirty="0"/>
          </a:p>
        </p:txBody>
      </p:sp>
      <p:sp>
        <p:nvSpPr>
          <p:cNvPr id="4" name="Text Box 10">
            <a:extLst>
              <a:ext uri="{FF2B5EF4-FFF2-40B4-BE49-F238E27FC236}">
                <a16:creationId xmlns:a16="http://schemas.microsoft.com/office/drawing/2014/main" id="{D951370D-D5DF-4EA3-9E81-371572D59C41}"/>
              </a:ext>
            </a:extLst>
          </p:cNvPr>
          <p:cNvSpPr txBox="1">
            <a:spLocks noChangeArrowheads="1"/>
          </p:cNvSpPr>
          <p:nvPr/>
        </p:nvSpPr>
        <p:spPr bwMode="auto">
          <a:xfrm>
            <a:off x="-12448" y="0"/>
            <a:ext cx="9170848" cy="130035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FISCALITE</a:t>
            </a:r>
          </a:p>
          <a:p>
            <a:pPr algn="ctr" defTabSz="914400">
              <a:spcBef>
                <a:spcPct val="50000"/>
              </a:spcBef>
              <a:defRPr/>
            </a:pPr>
            <a:endParaRPr lang="fr-FR" sz="100" dirty="0">
              <a:latin typeface="Franklin Gothic Heavy" panose="020B0903020102020204" pitchFamily="34" charset="0"/>
            </a:endParaRPr>
          </a:p>
        </p:txBody>
      </p:sp>
    </p:spTree>
    <p:extLst>
      <p:ext uri="{BB962C8B-B14F-4D97-AF65-F5344CB8AC3E}">
        <p14:creationId xmlns:p14="http://schemas.microsoft.com/office/powerpoint/2010/main" val="2775577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defRPr/>
            </a:pPr>
            <a:fld id="{8A9C9DD1-E652-440F-8E82-5D4C247F29C6}" type="slidenum">
              <a:rPr lang="fr-FR" altLang="fr-FR" smtClean="0">
                <a:solidFill>
                  <a:srgbClr val="000000"/>
                </a:solidFill>
              </a:rPr>
              <a:pPr>
                <a:defRPr/>
              </a:pPr>
              <a:t>34</a:t>
            </a:fld>
            <a:endParaRPr lang="fr-FR" altLang="fr-FR" dirty="0">
              <a:solidFill>
                <a:srgbClr val="0000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344792950"/>
              </p:ext>
            </p:extLst>
          </p:nvPr>
        </p:nvGraphicFramePr>
        <p:xfrm>
          <a:off x="1691680" y="1844824"/>
          <a:ext cx="4824536" cy="3913624"/>
        </p:xfrm>
        <a:graphic>
          <a:graphicData uri="http://schemas.openxmlformats.org/drawingml/2006/table">
            <a:tbl>
              <a:tblPr firstRow="1" bandRow="1">
                <a:tableStyleId>{93296810-A885-4BE3-A3E7-6D5BEEA58F35}</a:tableStyleId>
              </a:tblPr>
              <a:tblGrid>
                <a:gridCol w="2032000">
                  <a:extLst>
                    <a:ext uri="{9D8B030D-6E8A-4147-A177-3AD203B41FA5}">
                      <a16:colId xmlns:a16="http://schemas.microsoft.com/office/drawing/2014/main" val="20000"/>
                    </a:ext>
                  </a:extLst>
                </a:gridCol>
                <a:gridCol w="2792536">
                  <a:extLst>
                    <a:ext uri="{9D8B030D-6E8A-4147-A177-3AD203B41FA5}">
                      <a16:colId xmlns:a16="http://schemas.microsoft.com/office/drawing/2014/main" val="20002"/>
                    </a:ext>
                  </a:extLst>
                </a:gridCol>
              </a:tblGrid>
              <a:tr h="576064">
                <a:tc>
                  <a:txBody>
                    <a:bodyPr/>
                    <a:lstStyle/>
                    <a:p>
                      <a:pPr marL="0" algn="ctr" defTabSz="914400" rtl="0" eaLnBrk="1" latinLnBrk="0" hangingPunct="1"/>
                      <a:r>
                        <a:rPr lang="fr-FR" sz="1800" kern="1200" dirty="0"/>
                        <a:t>Année</a:t>
                      </a:r>
                      <a:endParaRPr lang="fr-FR" sz="1800" b="1" kern="1200" dirty="0">
                        <a:solidFill>
                          <a:schemeClr val="bg1"/>
                        </a:solidFill>
                        <a:latin typeface="+mn-lt"/>
                        <a:ea typeface="+mn-ea"/>
                        <a:cs typeface="+mn-cs"/>
                      </a:endParaRPr>
                    </a:p>
                  </a:txBody>
                  <a:tcPr/>
                </a:tc>
                <a:tc>
                  <a:txBody>
                    <a:bodyPr/>
                    <a:lstStyle/>
                    <a:p>
                      <a:pPr marL="0" algn="ctr" defTabSz="914400" rtl="0" eaLnBrk="1" latinLnBrk="0" hangingPunct="1"/>
                      <a:r>
                        <a:rPr lang="fr-FR" sz="1800" kern="1200" dirty="0"/>
                        <a:t>Montant recettes fiscales *</a:t>
                      </a:r>
                      <a:endParaRPr lang="fr-FR" sz="1800" kern="1200" dirty="0">
                        <a:solidFill>
                          <a:schemeClr val="bg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pPr algn="ctr"/>
                      <a:r>
                        <a:rPr lang="fr-FR" dirty="0"/>
                        <a:t>2014</a:t>
                      </a:r>
                    </a:p>
                  </a:txBody>
                  <a:tcPr/>
                </a:tc>
                <a:tc>
                  <a:txBody>
                    <a:bodyPr/>
                    <a:lstStyle/>
                    <a:p>
                      <a:pPr algn="ctr"/>
                      <a:r>
                        <a:rPr lang="fr-FR" dirty="0"/>
                        <a:t>5 919 253€</a:t>
                      </a:r>
                    </a:p>
                  </a:txBody>
                  <a:tcPr/>
                </a:tc>
                <a:extLst>
                  <a:ext uri="{0D108BD9-81ED-4DB2-BD59-A6C34878D82A}">
                    <a16:rowId xmlns:a16="http://schemas.microsoft.com/office/drawing/2014/main" val="10001"/>
                  </a:ext>
                </a:extLst>
              </a:tr>
              <a:tr h="370840">
                <a:tc>
                  <a:txBody>
                    <a:bodyPr/>
                    <a:lstStyle/>
                    <a:p>
                      <a:pPr algn="ctr"/>
                      <a:r>
                        <a:rPr lang="fr-FR" dirty="0"/>
                        <a:t>2015</a:t>
                      </a:r>
                    </a:p>
                  </a:txBody>
                  <a:tcPr/>
                </a:tc>
                <a:tc>
                  <a:txBody>
                    <a:bodyPr/>
                    <a:lstStyle/>
                    <a:p>
                      <a:pPr algn="ctr"/>
                      <a:r>
                        <a:rPr lang="fr-FR" dirty="0"/>
                        <a:t>6 146 367€</a:t>
                      </a:r>
                    </a:p>
                  </a:txBody>
                  <a:tcPr/>
                </a:tc>
                <a:extLst>
                  <a:ext uri="{0D108BD9-81ED-4DB2-BD59-A6C34878D82A}">
                    <a16:rowId xmlns:a16="http://schemas.microsoft.com/office/drawing/2014/main" val="10002"/>
                  </a:ext>
                </a:extLst>
              </a:tr>
              <a:tr h="370840">
                <a:tc>
                  <a:txBody>
                    <a:bodyPr/>
                    <a:lstStyle/>
                    <a:p>
                      <a:pPr algn="ctr"/>
                      <a:r>
                        <a:rPr lang="fr-FR" dirty="0"/>
                        <a:t>2016</a:t>
                      </a:r>
                    </a:p>
                  </a:txBody>
                  <a:tcPr/>
                </a:tc>
                <a:tc>
                  <a:txBody>
                    <a:bodyPr/>
                    <a:lstStyle/>
                    <a:p>
                      <a:pPr marL="0" algn="ctr" defTabSz="914400" rtl="0" eaLnBrk="1" latinLnBrk="0" hangingPunct="1"/>
                      <a:r>
                        <a:rPr lang="fr-FR" sz="1800" kern="1200" dirty="0">
                          <a:solidFill>
                            <a:schemeClr val="dk1"/>
                          </a:solidFill>
                          <a:latin typeface="+mn-lt"/>
                          <a:ea typeface="+mn-ea"/>
                          <a:cs typeface="+mn-cs"/>
                        </a:rPr>
                        <a:t>6 174 960€</a:t>
                      </a:r>
                    </a:p>
                  </a:txBody>
                  <a:tcPr/>
                </a:tc>
                <a:extLst>
                  <a:ext uri="{0D108BD9-81ED-4DB2-BD59-A6C34878D82A}">
                    <a16:rowId xmlns:a16="http://schemas.microsoft.com/office/drawing/2014/main" val="10003"/>
                  </a:ext>
                </a:extLst>
              </a:tr>
              <a:tr h="370840">
                <a:tc>
                  <a:txBody>
                    <a:bodyPr/>
                    <a:lstStyle/>
                    <a:p>
                      <a:pPr algn="ctr"/>
                      <a:r>
                        <a:rPr lang="fr-FR" dirty="0"/>
                        <a:t>2017</a:t>
                      </a:r>
                    </a:p>
                  </a:txBody>
                  <a:tcPr/>
                </a:tc>
                <a:tc>
                  <a:txBody>
                    <a:bodyPr/>
                    <a:lstStyle/>
                    <a:p>
                      <a:pPr marL="0" algn="ctr" defTabSz="914400" rtl="0" eaLnBrk="1" latinLnBrk="0" hangingPunct="1"/>
                      <a:r>
                        <a:rPr lang="fr-FR" sz="1800" kern="1200" dirty="0">
                          <a:solidFill>
                            <a:schemeClr val="dk1"/>
                          </a:solidFill>
                          <a:latin typeface="+mn-lt"/>
                          <a:ea typeface="+mn-ea"/>
                          <a:cs typeface="+mn-cs"/>
                        </a:rPr>
                        <a:t>6 304 886€</a:t>
                      </a:r>
                    </a:p>
                  </a:txBody>
                  <a:tcPr/>
                </a:tc>
                <a:extLst>
                  <a:ext uri="{0D108BD9-81ED-4DB2-BD59-A6C34878D82A}">
                    <a16:rowId xmlns:a16="http://schemas.microsoft.com/office/drawing/2014/main" val="10004"/>
                  </a:ext>
                </a:extLst>
              </a:tr>
              <a:tr h="370840">
                <a:tc>
                  <a:txBody>
                    <a:bodyPr/>
                    <a:lstStyle/>
                    <a:p>
                      <a:pPr algn="ctr"/>
                      <a:r>
                        <a:rPr lang="fr-FR" dirty="0"/>
                        <a:t>2018 </a:t>
                      </a:r>
                    </a:p>
                  </a:txBody>
                  <a:tcPr/>
                </a:tc>
                <a:tc>
                  <a:txBody>
                    <a:bodyPr/>
                    <a:lstStyle/>
                    <a:p>
                      <a:pPr algn="ctr"/>
                      <a:r>
                        <a:rPr lang="fr-FR" dirty="0"/>
                        <a:t>6 487 468€</a:t>
                      </a:r>
                    </a:p>
                  </a:txBody>
                  <a:tcPr/>
                </a:tc>
                <a:extLst>
                  <a:ext uri="{0D108BD9-81ED-4DB2-BD59-A6C34878D82A}">
                    <a16:rowId xmlns:a16="http://schemas.microsoft.com/office/drawing/2014/main" val="10005"/>
                  </a:ext>
                </a:extLst>
              </a:tr>
              <a:tr h="370840">
                <a:tc>
                  <a:txBody>
                    <a:bodyPr/>
                    <a:lstStyle/>
                    <a:p>
                      <a:pPr algn="ctr"/>
                      <a:r>
                        <a:rPr lang="fr-FR" baseline="0" dirty="0"/>
                        <a:t>2019</a:t>
                      </a:r>
                      <a:endParaRPr lang="fr-FR" dirty="0"/>
                    </a:p>
                  </a:txBody>
                  <a:tcPr/>
                </a:tc>
                <a:tc>
                  <a:txBody>
                    <a:bodyPr/>
                    <a:lstStyle/>
                    <a:p>
                      <a:pPr algn="ctr"/>
                      <a:r>
                        <a:rPr lang="fr-FR" dirty="0"/>
                        <a:t>6 730 387€</a:t>
                      </a:r>
                    </a:p>
                  </a:txBody>
                  <a:tcPr/>
                </a:tc>
                <a:extLst>
                  <a:ext uri="{0D108BD9-81ED-4DB2-BD59-A6C34878D82A}">
                    <a16:rowId xmlns:a16="http://schemas.microsoft.com/office/drawing/2014/main" val="10006"/>
                  </a:ext>
                </a:extLst>
              </a:tr>
              <a:tr h="370840">
                <a:tc>
                  <a:txBody>
                    <a:bodyPr/>
                    <a:lstStyle/>
                    <a:p>
                      <a:pPr algn="ctr"/>
                      <a:r>
                        <a:rPr lang="fr-FR" dirty="0"/>
                        <a:t>2020</a:t>
                      </a:r>
                    </a:p>
                  </a:txBody>
                  <a:tcPr/>
                </a:tc>
                <a:tc>
                  <a:txBody>
                    <a:bodyPr/>
                    <a:lstStyle/>
                    <a:p>
                      <a:pPr algn="ctr"/>
                      <a:r>
                        <a:rPr lang="fr-FR" dirty="0"/>
                        <a:t>6 888 994€</a:t>
                      </a:r>
                    </a:p>
                  </a:txBody>
                  <a:tcPr/>
                </a:tc>
                <a:extLst>
                  <a:ext uri="{0D108BD9-81ED-4DB2-BD59-A6C34878D82A}">
                    <a16:rowId xmlns:a16="http://schemas.microsoft.com/office/drawing/2014/main" val="10007"/>
                  </a:ext>
                </a:extLst>
              </a:tr>
              <a:tr h="370840">
                <a:tc>
                  <a:txBody>
                    <a:bodyPr/>
                    <a:lstStyle/>
                    <a:p>
                      <a:pPr algn="ctr"/>
                      <a:r>
                        <a:rPr lang="fr-FR" dirty="0"/>
                        <a:t>2021</a:t>
                      </a:r>
                    </a:p>
                  </a:txBody>
                  <a:tcPr/>
                </a:tc>
                <a:tc>
                  <a:txBody>
                    <a:bodyPr/>
                    <a:lstStyle/>
                    <a:p>
                      <a:pPr algn="ctr"/>
                      <a:r>
                        <a:rPr lang="fr-FR" strike="noStrike" dirty="0"/>
                        <a:t>6 968 948€</a:t>
                      </a:r>
                    </a:p>
                  </a:txBody>
                  <a:tcPr/>
                </a:tc>
                <a:extLst>
                  <a:ext uri="{0D108BD9-81ED-4DB2-BD59-A6C34878D82A}">
                    <a16:rowId xmlns:a16="http://schemas.microsoft.com/office/drawing/2014/main" val="100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Prévision 2022</a:t>
                      </a:r>
                    </a:p>
                  </a:txBody>
                  <a:tcPr/>
                </a:tc>
                <a:tc>
                  <a:txBody>
                    <a:bodyPr/>
                    <a:lstStyle/>
                    <a:p>
                      <a:pPr algn="ctr"/>
                      <a:r>
                        <a:rPr lang="fr-FR" dirty="0"/>
                        <a:t>7 200 000€</a:t>
                      </a:r>
                    </a:p>
                  </a:txBody>
                  <a:tcPr/>
                </a:tc>
                <a:extLst>
                  <a:ext uri="{0D108BD9-81ED-4DB2-BD59-A6C34878D82A}">
                    <a16:rowId xmlns:a16="http://schemas.microsoft.com/office/drawing/2014/main" val="285241311"/>
                  </a:ext>
                </a:extLst>
              </a:tr>
            </a:tbl>
          </a:graphicData>
        </a:graphic>
      </p:graphicFrame>
      <p:sp>
        <p:nvSpPr>
          <p:cNvPr id="5" name="Text Box 1"/>
          <p:cNvSpPr txBox="1">
            <a:spLocks noChangeArrowheads="1"/>
          </p:cNvSpPr>
          <p:nvPr/>
        </p:nvSpPr>
        <p:spPr bwMode="auto">
          <a:xfrm>
            <a:off x="0" y="1300356"/>
            <a:ext cx="9144000" cy="89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3232150" indent="-363538"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chemeClr val="accent6">
                  <a:lumMod val="75000"/>
                </a:schemeClr>
              </a:buClr>
              <a:buSzPct val="100000"/>
            </a:pPr>
            <a:r>
              <a:rPr lang="fr-FR" altLang="fr-FR" sz="2600" b="1" dirty="0">
                <a:solidFill>
                  <a:schemeClr val="tx1"/>
                </a:solidFill>
                <a:latin typeface="+mj-lt"/>
              </a:rPr>
              <a:t>Produit perçu au titre de la fiscalité </a:t>
            </a:r>
            <a:r>
              <a:rPr lang="fr-FR" altLang="fr-FR" sz="2000" b="1" dirty="0">
                <a:solidFill>
                  <a:schemeClr val="tx1"/>
                </a:solidFill>
                <a:latin typeface="+mj-lt"/>
              </a:rPr>
              <a:t>(compte 7311- contributions directes) </a:t>
            </a:r>
            <a:r>
              <a:rPr lang="fr-FR" altLang="fr-FR" sz="2000" dirty="0">
                <a:solidFill>
                  <a:schemeClr val="tx1"/>
                </a:solidFill>
                <a:latin typeface="+mj-lt"/>
              </a:rPr>
              <a:t> </a:t>
            </a:r>
          </a:p>
          <a:p>
            <a:pPr marL="457200" indent="-457200" algn="just" eaLnBrk="1" hangingPunct="1">
              <a:buClr>
                <a:schemeClr val="accent6">
                  <a:lumMod val="75000"/>
                </a:schemeClr>
              </a:buClr>
              <a:buSzPct val="100000"/>
              <a:buFont typeface="Arial" panose="020B0604020202020204" pitchFamily="34" charset="0"/>
              <a:buChar char="•"/>
            </a:pPr>
            <a:endParaRPr lang="fr-FR" altLang="fr-FR" sz="2600" dirty="0">
              <a:solidFill>
                <a:schemeClr val="tx1"/>
              </a:solidFill>
              <a:latin typeface="+mj-lt"/>
            </a:endParaRPr>
          </a:p>
        </p:txBody>
      </p:sp>
      <p:sp>
        <p:nvSpPr>
          <p:cNvPr id="6" name="Text Box 10">
            <a:extLst>
              <a:ext uri="{FF2B5EF4-FFF2-40B4-BE49-F238E27FC236}">
                <a16:creationId xmlns:a16="http://schemas.microsoft.com/office/drawing/2014/main" id="{8C25530A-0AA1-450C-B815-6B444C664DD3}"/>
              </a:ext>
            </a:extLst>
          </p:cNvPr>
          <p:cNvSpPr txBox="1">
            <a:spLocks noChangeArrowheads="1"/>
          </p:cNvSpPr>
          <p:nvPr/>
        </p:nvSpPr>
        <p:spPr bwMode="auto">
          <a:xfrm>
            <a:off x="-12448" y="0"/>
            <a:ext cx="9170848" cy="130035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FISCALITE</a:t>
            </a:r>
          </a:p>
          <a:p>
            <a:pPr algn="ctr" defTabSz="914400">
              <a:spcBef>
                <a:spcPct val="50000"/>
              </a:spcBef>
              <a:defRPr/>
            </a:pPr>
            <a:endParaRPr lang="fr-FR" sz="100" dirty="0">
              <a:latin typeface="Franklin Gothic Heavy" panose="020B0903020102020204" pitchFamily="34" charset="0"/>
            </a:endParaRPr>
          </a:p>
        </p:txBody>
      </p:sp>
      <p:sp>
        <p:nvSpPr>
          <p:cNvPr id="2" name="ZoneTexte 1">
            <a:extLst>
              <a:ext uri="{FF2B5EF4-FFF2-40B4-BE49-F238E27FC236}">
                <a16:creationId xmlns:a16="http://schemas.microsoft.com/office/drawing/2014/main" id="{81D8D008-BBE9-401A-81AD-C8AD94192ED3}"/>
              </a:ext>
            </a:extLst>
          </p:cNvPr>
          <p:cNvSpPr txBox="1"/>
          <p:nvPr/>
        </p:nvSpPr>
        <p:spPr>
          <a:xfrm>
            <a:off x="323528" y="6336268"/>
            <a:ext cx="7848872" cy="338554"/>
          </a:xfrm>
          <a:prstGeom prst="rect">
            <a:avLst/>
          </a:prstGeom>
          <a:noFill/>
        </p:spPr>
        <p:txBody>
          <a:bodyPr wrap="square" rtlCol="0">
            <a:spAutoFit/>
          </a:bodyPr>
          <a:lstStyle/>
          <a:p>
            <a:r>
              <a:rPr lang="fr-FR" sz="1600" dirty="0">
                <a:solidFill>
                  <a:schemeClr val="tx1">
                    <a:lumMod val="95000"/>
                    <a:lumOff val="5000"/>
                  </a:schemeClr>
                </a:solidFill>
                <a:latin typeface="Roboto"/>
              </a:rPr>
              <a:t>* Comprend le rôle général et les rôles complémentaires</a:t>
            </a:r>
          </a:p>
        </p:txBody>
      </p:sp>
    </p:spTree>
    <p:extLst>
      <p:ext uri="{BB962C8B-B14F-4D97-AF65-F5344CB8AC3E}">
        <p14:creationId xmlns:p14="http://schemas.microsoft.com/office/powerpoint/2010/main" val="3394471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oneTexte 4"/>
          <p:cNvSpPr txBox="1">
            <a:spLocks noChangeArrowheads="1"/>
          </p:cNvSpPr>
          <p:nvPr/>
        </p:nvSpPr>
        <p:spPr bwMode="auto">
          <a:xfrm>
            <a:off x="336050" y="4492431"/>
            <a:ext cx="86423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eaLnBrk="1" hangingPunct="1">
              <a:lnSpc>
                <a:spcPts val="4200"/>
              </a:lnSpc>
              <a:buClr>
                <a:srgbClr val="000000"/>
              </a:buClr>
              <a:buSzPct val="100000"/>
            </a:pPr>
            <a:r>
              <a:rPr lang="fr-FR" altLang="fr-FR" sz="3000" b="1" dirty="0">
                <a:solidFill>
                  <a:srgbClr val="000099"/>
                </a:solidFill>
                <a:latin typeface="Calibri" panose="020F0502020204030204" pitchFamily="34" charset="0"/>
              </a:rPr>
              <a:t>	</a:t>
            </a:r>
            <a:r>
              <a:rPr lang="fr-FR" altLang="fr-FR" sz="3200" dirty="0">
                <a:solidFill>
                  <a:schemeClr val="tx1"/>
                </a:solidFill>
                <a:latin typeface="+mj-lt"/>
              </a:rPr>
              <a:t>Les tarifs des différents services municipaux resteront maîtrisés .</a:t>
            </a:r>
          </a:p>
          <a:p>
            <a:pPr algn="just" eaLnBrk="1" hangingPunct="1">
              <a:lnSpc>
                <a:spcPts val="4200"/>
              </a:lnSpc>
              <a:buClr>
                <a:srgbClr val="000000"/>
              </a:buClr>
              <a:buSzPct val="100000"/>
            </a:pPr>
            <a:r>
              <a:rPr lang="fr-FR" altLang="fr-FR" sz="3200" dirty="0">
                <a:solidFill>
                  <a:schemeClr val="tx1"/>
                </a:solidFill>
                <a:latin typeface="+mj-lt"/>
              </a:rPr>
              <a:t>Certains d’entre eux (restauration collective, structures petite enfance) sont basés sur le quotient familial. </a:t>
            </a:r>
            <a:endParaRPr lang="fr-FR" altLang="fr-FR" dirty="0">
              <a:solidFill>
                <a:schemeClr val="tx1"/>
              </a:solidFill>
              <a:latin typeface="+mj-lt"/>
            </a:endParaRPr>
          </a:p>
        </p:txBody>
      </p:sp>
      <p:sp>
        <p:nvSpPr>
          <p:cNvPr id="61443" name="Espace réservé du numéro de diapositive 3"/>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7F8E899C-C51C-436E-B2A9-DB2A76AF65E5}" type="slidenum">
              <a:rPr lang="fr-FR" altLang="fr-FR" sz="1200" b="1"/>
              <a:pPr algn="ctr" eaLnBrk="1" hangingPunct="1">
                <a:buClr>
                  <a:srgbClr val="000000"/>
                </a:buClr>
                <a:buSzPct val="100000"/>
                <a:buFont typeface="Times New Roman" panose="02020603050405020304" pitchFamily="18" charset="0"/>
                <a:buNone/>
              </a:pPr>
              <a:t>35</a:t>
            </a:fld>
            <a:endParaRPr lang="fr-FR" altLang="fr-FR" sz="1200" b="1" dirty="0"/>
          </a:p>
        </p:txBody>
      </p:sp>
      <p:pic>
        <p:nvPicPr>
          <p:cNvPr id="6144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2075" y="1471592"/>
            <a:ext cx="3003614" cy="2252711"/>
          </a:xfrm>
          <a:prstGeom prst="ellipse">
            <a:avLst/>
          </a:prstGeom>
          <a:noFill/>
          <a:ln w="15875">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144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18313" y="2071224"/>
            <a:ext cx="3242554" cy="2222863"/>
          </a:xfrm>
          <a:prstGeom prst="ellipse">
            <a:avLst/>
          </a:prstGeom>
          <a:noFill/>
          <a:ln w="15875">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1447" name="ZoneTexte 4"/>
          <p:cNvSpPr txBox="1">
            <a:spLocks noChangeArrowheads="1"/>
          </p:cNvSpPr>
          <p:nvPr/>
        </p:nvSpPr>
        <p:spPr bwMode="auto">
          <a:xfrm>
            <a:off x="408209" y="3795667"/>
            <a:ext cx="473985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buClr>
                <a:srgbClr val="000000"/>
              </a:buClr>
              <a:buSzPct val="100000"/>
            </a:pPr>
            <a:r>
              <a:rPr lang="fr-FR" altLang="fr-FR" sz="3000" b="1" dirty="0">
                <a:solidFill>
                  <a:schemeClr val="accent6">
                    <a:lumMod val="75000"/>
                  </a:schemeClr>
                </a:solidFill>
                <a:latin typeface="+mj-lt"/>
              </a:rPr>
              <a:t>	</a:t>
            </a:r>
            <a:r>
              <a:rPr lang="fr-FR" altLang="fr-FR" sz="3000" b="1" dirty="0">
                <a:solidFill>
                  <a:schemeClr val="accent6"/>
                </a:solidFill>
                <a:latin typeface="+mj-lt"/>
              </a:rPr>
              <a:t>3) Produits des services</a:t>
            </a:r>
          </a:p>
        </p:txBody>
      </p:sp>
      <p:sp>
        <p:nvSpPr>
          <p:cNvPr id="7" name="Text Box 10">
            <a:extLst>
              <a:ext uri="{FF2B5EF4-FFF2-40B4-BE49-F238E27FC236}">
                <a16:creationId xmlns:a16="http://schemas.microsoft.com/office/drawing/2014/main" id="{93996430-5AF6-4DEC-A7FE-5024CDDA4461}"/>
              </a:ext>
            </a:extLst>
          </p:cNvPr>
          <p:cNvSpPr txBox="1">
            <a:spLocks noChangeArrowheads="1"/>
          </p:cNvSpPr>
          <p:nvPr/>
        </p:nvSpPr>
        <p:spPr bwMode="auto">
          <a:xfrm>
            <a:off x="-12448" y="0"/>
            <a:ext cx="9170848" cy="130035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AUTRES RECETTES</a:t>
            </a:r>
          </a:p>
          <a:p>
            <a:pPr algn="ctr" defTabSz="914400">
              <a:spcBef>
                <a:spcPct val="50000"/>
              </a:spcBef>
              <a:defRPr/>
            </a:pPr>
            <a:endParaRPr lang="fr-FR" sz="100" dirty="0">
              <a:latin typeface="Franklin Gothic Heavy" panose="020B09030201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0349D446-153B-43FB-BCA2-B5D66BFB0686}" type="slidenum">
              <a:rPr lang="fr-FR" altLang="fr-FR" sz="1200" b="1"/>
              <a:pPr algn="ctr" eaLnBrk="1" hangingPunct="1">
                <a:buClr>
                  <a:srgbClr val="000000"/>
                </a:buClr>
                <a:buSzPct val="100000"/>
                <a:buFont typeface="Times New Roman" panose="02020603050405020304" pitchFamily="18" charset="0"/>
                <a:buNone/>
              </a:pPr>
              <a:t>36</a:t>
            </a:fld>
            <a:endParaRPr lang="fr-FR" altLang="fr-FR" sz="1200" b="1" dirty="0"/>
          </a:p>
        </p:txBody>
      </p:sp>
      <p:graphicFrame>
        <p:nvGraphicFramePr>
          <p:cNvPr id="5" name="Graphique 4">
            <a:extLst>
              <a:ext uri="{FF2B5EF4-FFF2-40B4-BE49-F238E27FC236}">
                <a16:creationId xmlns:a16="http://schemas.microsoft.com/office/drawing/2014/main" id="{A1C748B0-034C-4FF3-BA1B-217F27C719F7}"/>
              </a:ext>
            </a:extLst>
          </p:cNvPr>
          <p:cNvGraphicFramePr/>
          <p:nvPr>
            <p:extLst>
              <p:ext uri="{D42A27DB-BD31-4B8C-83A1-F6EECF244321}">
                <p14:modId xmlns:p14="http://schemas.microsoft.com/office/powerpoint/2010/main" val="656763699"/>
              </p:ext>
            </p:extLst>
          </p:nvPr>
        </p:nvGraphicFramePr>
        <p:xfrm>
          <a:off x="683568" y="836712"/>
          <a:ext cx="8280920"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0">
            <a:extLst>
              <a:ext uri="{FF2B5EF4-FFF2-40B4-BE49-F238E27FC236}">
                <a16:creationId xmlns:a16="http://schemas.microsoft.com/office/drawing/2014/main" id="{54014D76-9300-48CE-9CFD-1350B6767556}"/>
              </a:ext>
            </a:extLst>
          </p:cNvPr>
          <p:cNvSpPr txBox="1">
            <a:spLocks noChangeArrowheads="1"/>
          </p:cNvSpPr>
          <p:nvPr/>
        </p:nvSpPr>
        <p:spPr bwMode="auto">
          <a:xfrm>
            <a:off x="-12448" y="0"/>
            <a:ext cx="9170848" cy="130035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RECETTES REELLES 2021</a:t>
            </a:r>
          </a:p>
          <a:p>
            <a:pPr algn="ctr" defTabSz="914400">
              <a:spcBef>
                <a:spcPct val="50000"/>
              </a:spcBef>
              <a:defRPr/>
            </a:pPr>
            <a:endParaRPr lang="fr-FR" sz="100" dirty="0">
              <a:latin typeface="Franklin Gothic Heavy" panose="020B09030201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B1129"/>
        </a:solidFill>
        <a:effectLst/>
      </p:bgPr>
    </p:bg>
    <p:spTree>
      <p:nvGrpSpPr>
        <p:cNvPr id="1" name=""/>
        <p:cNvGrpSpPr/>
        <p:nvPr/>
      </p:nvGrpSpPr>
      <p:grpSpPr>
        <a:xfrm>
          <a:off x="0" y="0"/>
          <a:ext cx="0" cy="0"/>
          <a:chOff x="0" y="0"/>
          <a:chExt cx="0" cy="0"/>
        </a:xfrm>
      </p:grpSpPr>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264" t="35621" r="-264" b="8404"/>
          <a:stretch/>
        </p:blipFill>
        <p:spPr>
          <a:xfrm>
            <a:off x="0" y="1268730"/>
            <a:ext cx="9144000" cy="3602254"/>
          </a:xfrm>
          <a:prstGeom prst="rect">
            <a:avLst/>
          </a:prstGeom>
        </p:spPr>
      </p:pic>
      <p:sp>
        <p:nvSpPr>
          <p:cNvPr id="3" name="Espace réservé du numéro de diapositive 2"/>
          <p:cNvSpPr>
            <a:spLocks noGrp="1"/>
          </p:cNvSpPr>
          <p:nvPr>
            <p:ph type="sldNum" sz="quarter" idx="12"/>
          </p:nvPr>
        </p:nvSpPr>
        <p:spPr/>
        <p:txBody>
          <a:bodyPr/>
          <a:lstStyle/>
          <a:p>
            <a:pPr defTabSz="685800" fontAlgn="auto">
              <a:spcBef>
                <a:spcPts val="0"/>
              </a:spcBef>
              <a:spcAft>
                <a:spcPts val="0"/>
              </a:spcAft>
            </a:pPr>
            <a:fld id="{DC8AD2A0-C406-41EF-9BDA-C6C024495C66}" type="slidenum">
              <a:rPr lang="fr-FR">
                <a:solidFill>
                  <a:prstClr val="black">
                    <a:tint val="75000"/>
                  </a:prstClr>
                </a:solidFill>
                <a:latin typeface="Calibri" panose="020F0502020204030204"/>
                <a:ea typeface="+mn-ea"/>
                <a:cs typeface="+mn-cs"/>
              </a:rPr>
              <a:pPr defTabSz="685800" fontAlgn="auto">
                <a:spcBef>
                  <a:spcPts val="0"/>
                </a:spcBef>
                <a:spcAft>
                  <a:spcPts val="0"/>
                </a:spcAft>
              </a:pPr>
              <a:t>37</a:t>
            </a:fld>
            <a:endParaRPr lang="fr-FR" dirty="0">
              <a:solidFill>
                <a:prstClr val="black">
                  <a:tint val="75000"/>
                </a:prstClr>
              </a:solidFill>
              <a:latin typeface="Calibri" panose="020F0502020204030204"/>
              <a:ea typeface="+mn-ea"/>
              <a:cs typeface="+mn-cs"/>
            </a:endParaRPr>
          </a:p>
        </p:txBody>
      </p:sp>
      <p:sp>
        <p:nvSpPr>
          <p:cNvPr id="9" name="Titre 1"/>
          <p:cNvSpPr>
            <a:spLocks noGrp="1"/>
          </p:cNvSpPr>
          <p:nvPr>
            <p:ph type="title"/>
          </p:nvPr>
        </p:nvSpPr>
        <p:spPr>
          <a:xfrm>
            <a:off x="470794" y="5199085"/>
            <a:ext cx="8574548" cy="994172"/>
          </a:xfrm>
        </p:spPr>
        <p:txBody>
          <a:bodyPr>
            <a:normAutofit fontScale="90000"/>
          </a:bodyPr>
          <a:lstStyle/>
          <a:p>
            <a:pPr algn="ctr"/>
            <a:r>
              <a:rPr lang="fr-FR" sz="4050" dirty="0">
                <a:solidFill>
                  <a:schemeClr val="bg1"/>
                </a:solidFill>
                <a:latin typeface="Roboto" pitchFamily="2" charset="0"/>
                <a:ea typeface="Roboto" pitchFamily="2" charset="0"/>
              </a:rPr>
              <a:t>INVESTISSEMENT</a:t>
            </a:r>
            <a:br>
              <a:rPr lang="fr-FR" sz="4050" dirty="0">
                <a:solidFill>
                  <a:schemeClr val="bg1"/>
                </a:solidFill>
                <a:latin typeface="Roboto" pitchFamily="2" charset="0"/>
                <a:ea typeface="Roboto" pitchFamily="2" charset="0"/>
              </a:rPr>
            </a:br>
            <a:endParaRPr lang="fr-FR" sz="4050" dirty="0">
              <a:solidFill>
                <a:schemeClr val="bg1"/>
              </a:solidFill>
              <a:latin typeface="Roboto" pitchFamily="2" charset="0"/>
              <a:ea typeface="Roboto" pitchFamily="2" charset="0"/>
            </a:endParaRPr>
          </a:p>
        </p:txBody>
      </p:sp>
    </p:spTree>
    <p:extLst>
      <p:ext uri="{BB962C8B-B14F-4D97-AF65-F5344CB8AC3E}">
        <p14:creationId xmlns:p14="http://schemas.microsoft.com/office/powerpoint/2010/main" val="4230353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1155" r="13196"/>
          <a:stretch/>
        </p:blipFill>
        <p:spPr>
          <a:xfrm>
            <a:off x="5247792" y="2206024"/>
            <a:ext cx="3724757" cy="3282467"/>
          </a:xfrm>
          <a:prstGeom prst="rect">
            <a:avLst/>
          </a:prstGeom>
        </p:spPr>
      </p:pic>
      <p:grpSp>
        <p:nvGrpSpPr>
          <p:cNvPr id="9" name="Groupe 8"/>
          <p:cNvGrpSpPr/>
          <p:nvPr/>
        </p:nvGrpSpPr>
        <p:grpSpPr>
          <a:xfrm>
            <a:off x="6072500" y="6124283"/>
            <a:ext cx="3071500" cy="733717"/>
            <a:chOff x="8096666" y="6296936"/>
            <a:chExt cx="4095333" cy="978289"/>
          </a:xfrm>
        </p:grpSpPr>
        <p:sp>
          <p:nvSpPr>
            <p:cNvPr id="10" name="Triangle rectangle 9"/>
            <p:cNvSpPr/>
            <p:nvPr/>
          </p:nvSpPr>
          <p:spPr>
            <a:xfrm flipH="1">
              <a:off x="8096666" y="6296936"/>
              <a:ext cx="4095333" cy="569086"/>
            </a:xfrm>
            <a:prstGeom prst="rtTriangle">
              <a:avLst/>
            </a:prstGeom>
            <a:solidFill>
              <a:srgbClr val="014593">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11" name="Ellipse 10"/>
            <p:cNvSpPr/>
            <p:nvPr/>
          </p:nvSpPr>
          <p:spPr>
            <a:xfrm>
              <a:off x="9793574" y="6670897"/>
              <a:ext cx="552137" cy="391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12" name="Ellipse 11"/>
            <p:cNvSpPr/>
            <p:nvPr/>
          </p:nvSpPr>
          <p:spPr>
            <a:xfrm>
              <a:off x="10488119" y="6581479"/>
              <a:ext cx="659566" cy="5763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13" name="Ellipse 12"/>
            <p:cNvSpPr/>
            <p:nvPr/>
          </p:nvSpPr>
          <p:spPr>
            <a:xfrm>
              <a:off x="11245121" y="6492875"/>
              <a:ext cx="774492" cy="782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grpSp>
      <p:sp>
        <p:nvSpPr>
          <p:cNvPr id="2" name="Titre 1"/>
          <p:cNvSpPr>
            <a:spLocks noGrp="1"/>
          </p:cNvSpPr>
          <p:nvPr>
            <p:ph type="title"/>
          </p:nvPr>
        </p:nvSpPr>
        <p:spPr>
          <a:xfrm>
            <a:off x="171451" y="2179105"/>
            <a:ext cx="5076341" cy="3282467"/>
          </a:xfrm>
        </p:spPr>
        <p:txBody>
          <a:bodyPr>
            <a:normAutofit/>
          </a:bodyPr>
          <a:lstStyle/>
          <a:p>
            <a:r>
              <a:rPr lang="fr-FR" sz="4400" b="1" dirty="0">
                <a:solidFill>
                  <a:srgbClr val="014593"/>
                </a:solidFill>
                <a:latin typeface="Roboto Th" pitchFamily="2" charset="0"/>
                <a:ea typeface="Roboto Th" pitchFamily="2" charset="0"/>
              </a:rPr>
              <a:t>EVOLUTION DE LA SECTION INVESTISSEMENT</a:t>
            </a:r>
          </a:p>
        </p:txBody>
      </p:sp>
      <p:sp>
        <p:nvSpPr>
          <p:cNvPr id="5" name="Espace réservé du numéro de diapositive 4"/>
          <p:cNvSpPr>
            <a:spLocks noGrp="1"/>
          </p:cNvSpPr>
          <p:nvPr>
            <p:ph type="sldNum" sz="quarter" idx="12"/>
          </p:nvPr>
        </p:nvSpPr>
        <p:spPr>
          <a:xfrm>
            <a:off x="7084728" y="6584156"/>
            <a:ext cx="2057400" cy="273844"/>
          </a:xfrm>
        </p:spPr>
        <p:txBody>
          <a:bodyPr/>
          <a:lstStyle/>
          <a:p>
            <a:pPr defTabSz="685800" fontAlgn="auto">
              <a:spcBef>
                <a:spcPts val="0"/>
              </a:spcBef>
              <a:spcAft>
                <a:spcPts val="0"/>
              </a:spcAft>
            </a:pPr>
            <a:fld id="{DC8AD2A0-C406-41EF-9BDA-C6C024495C66}" type="slidenum">
              <a:rPr lang="fr-FR" sz="1200">
                <a:solidFill>
                  <a:srgbClr val="014593"/>
                </a:solidFill>
                <a:latin typeface="Roboto" pitchFamily="2" charset="0"/>
                <a:ea typeface="Roboto" pitchFamily="2" charset="0"/>
                <a:cs typeface="+mn-cs"/>
              </a:rPr>
              <a:pPr defTabSz="685800" fontAlgn="auto">
                <a:spcBef>
                  <a:spcPts val="0"/>
                </a:spcBef>
                <a:spcAft>
                  <a:spcPts val="0"/>
                </a:spcAft>
              </a:pPr>
              <a:t>38</a:t>
            </a:fld>
            <a:endParaRPr lang="fr-FR" sz="1200" dirty="0">
              <a:solidFill>
                <a:srgbClr val="014593"/>
              </a:solidFill>
              <a:latin typeface="Roboto" pitchFamily="2" charset="0"/>
              <a:ea typeface="Roboto" pitchFamily="2" charset="0"/>
              <a:cs typeface="+mn-cs"/>
            </a:endParaRPr>
          </a:p>
        </p:txBody>
      </p:sp>
      <p:sp>
        <p:nvSpPr>
          <p:cNvPr id="16" name="Rectangle 15"/>
          <p:cNvSpPr/>
          <p:nvPr/>
        </p:nvSpPr>
        <p:spPr>
          <a:xfrm>
            <a:off x="7197129" y="2179104"/>
            <a:ext cx="221227" cy="1903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
        <p:nvSpPr>
          <p:cNvPr id="17" name="Rectangle 16"/>
          <p:cNvSpPr/>
          <p:nvPr/>
        </p:nvSpPr>
        <p:spPr>
          <a:xfrm rot="5400000">
            <a:off x="7014203" y="2145212"/>
            <a:ext cx="234617" cy="3816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fr-FR" sz="1350">
              <a:solidFill>
                <a:prstClr val="white"/>
              </a:solidFill>
              <a:latin typeface="Calibri" panose="020F0502020204030204"/>
            </a:endParaRPr>
          </a:p>
        </p:txBody>
      </p:sp>
    </p:spTree>
    <p:extLst>
      <p:ext uri="{BB962C8B-B14F-4D97-AF65-F5344CB8AC3E}">
        <p14:creationId xmlns:p14="http://schemas.microsoft.com/office/powerpoint/2010/main" val="1147029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7"/>
          <p:cNvGraphicFramePr>
            <a:graphicFrameLocks noChangeAspect="1"/>
          </p:cNvGraphicFramePr>
          <p:nvPr>
            <p:extLst>
              <p:ext uri="{D42A27DB-BD31-4B8C-83A1-F6EECF244321}">
                <p14:modId xmlns:p14="http://schemas.microsoft.com/office/powerpoint/2010/main" val="1799940890"/>
              </p:ext>
            </p:extLst>
          </p:nvPr>
        </p:nvGraphicFramePr>
        <p:xfrm>
          <a:off x="684213" y="1552575"/>
          <a:ext cx="7858125" cy="4970463"/>
        </p:xfrm>
        <a:graphic>
          <a:graphicData uri="http://schemas.openxmlformats.org/presentationml/2006/ole">
            <mc:AlternateContent xmlns:mc="http://schemas.openxmlformats.org/markup-compatibility/2006">
              <mc:Choice xmlns:v="urn:schemas-microsoft-com:vml" Requires="v">
                <p:oleObj spid="_x0000_s33002" name="Worksheet" r:id="rId4" imgW="4762574" imgH="2522207" progId="Excel.Sheet.8">
                  <p:embed/>
                </p:oleObj>
              </mc:Choice>
              <mc:Fallback>
                <p:oleObj name="Worksheet" r:id="rId4" imgW="4762574" imgH="2522207" progId="Excel.Sheet.8">
                  <p:embed/>
                  <p:pic>
                    <p:nvPicPr>
                      <p:cNvPr id="0" name="Picture 487"/>
                      <p:cNvPicPr>
                        <a:picLocks noChangeAspect="1" noChangeArrowheads="1"/>
                      </p:cNvPicPr>
                      <p:nvPr/>
                    </p:nvPicPr>
                    <p:blipFill>
                      <a:blip r:embed="rId5"/>
                      <a:srcRect/>
                      <a:stretch>
                        <a:fillRect/>
                      </a:stretch>
                    </p:blipFill>
                    <p:spPr bwMode="auto">
                      <a:xfrm>
                        <a:off x="684213" y="1552575"/>
                        <a:ext cx="7858125" cy="4970463"/>
                      </a:xfrm>
                      <a:prstGeom prst="rect">
                        <a:avLst/>
                      </a:prstGeom>
                      <a:noFill/>
                      <a:extLst/>
                    </p:spPr>
                  </p:pic>
                </p:oleObj>
              </mc:Fallback>
            </mc:AlternateContent>
          </a:graphicData>
        </a:graphic>
      </p:graphicFrame>
      <p:sp>
        <p:nvSpPr>
          <p:cNvPr id="5" name="Rectangle 5"/>
          <p:cNvSpPr txBox="1">
            <a:spLocks noChangeArrowheads="1"/>
          </p:cNvSpPr>
          <p:nvPr/>
        </p:nvSpPr>
        <p:spPr bwMode="auto">
          <a:xfrm>
            <a:off x="8748464" y="6525344"/>
            <a:ext cx="395536" cy="360040"/>
          </a:xfrm>
          <a:prstGeom prst="rect">
            <a:avLst/>
          </a:prstGeom>
          <a:solidFill>
            <a:schemeClr val="accent6">
              <a:lumMod val="60000"/>
              <a:lumOff val="40000"/>
            </a:schemeClr>
          </a:solidFill>
          <a:ln>
            <a:noFill/>
          </a:ln>
          <a:effectLst/>
          <a:extLst/>
        </p:spPr>
        <p:txBody>
          <a:bodyPr vert="horz" wrap="square" lIns="91440" tIns="45720" rIns="91440" bIns="45720" numCol="1" anchor="b" anchorCtr="0" compatLnSpc="1">
            <a:prstTxWarp prst="textNoShape">
              <a:avLst/>
            </a:prstTxWarp>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ctr"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4103D99-D74E-4771-BD7E-E5ADF028F3C8}" type="slidenum">
              <a:rPr kumimoji="0" lang="fr-FR" altLang="fr-FR" sz="1200" b="1" i="0" u="none" strike="noStrike" kern="1200" cap="none" spc="0" normalizeH="0" baseline="0" noProof="0" smtClean="0">
                <a:ln>
                  <a:noFill/>
                </a:ln>
                <a:solidFill>
                  <a:schemeClr val="bg1"/>
                </a:solidFill>
                <a:effectLst/>
                <a:uLnTx/>
                <a:uFillTx/>
                <a:latin typeface="Arial" panose="020B0604020202020204" pitchFamily="34" charset="0"/>
                <a:ea typeface="Arial Unicode MS" panose="020B0604020202020204" pitchFamily="34" charset="-128"/>
                <a:cs typeface="Arial Unicode MS" panose="020B0604020202020204" pitchFamily="34" charset="-128"/>
              </a:rPr>
              <a:pPr marL="0" marR="0" lvl="0" indent="0" algn="ctr"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fr-FR" altLang="fr-FR" sz="1200" b="1" i="0" u="none" strike="noStrike" kern="1200" cap="none" spc="0" normalizeH="0" baseline="0" noProof="0" dirty="0">
              <a:ln>
                <a:noFill/>
              </a:ln>
              <a:solidFill>
                <a:schemeClr val="bg1"/>
              </a:solidFill>
              <a:effectLst/>
              <a:uLnTx/>
              <a:uFillTx/>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 name="Text Box 10">
            <a:extLst>
              <a:ext uri="{FF2B5EF4-FFF2-40B4-BE49-F238E27FC236}">
                <a16:creationId xmlns:a16="http://schemas.microsoft.com/office/drawing/2014/main" id="{B03A4B9D-142A-4C77-A1DA-BDDE4DB48187}"/>
              </a:ext>
            </a:extLst>
          </p:cNvPr>
          <p:cNvSpPr txBox="1">
            <a:spLocks noChangeArrowheads="1"/>
          </p:cNvSpPr>
          <p:nvPr/>
        </p:nvSpPr>
        <p:spPr bwMode="auto">
          <a:xfrm>
            <a:off x="-12448" y="0"/>
            <a:ext cx="9170848" cy="149271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DEPENSES ET RECETTES D’INVESTISSEMENT EN K€ - BESOIN DE FINANCEMENT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8921469B-E3E4-4B8D-9808-F9B6B8F328D9}" type="slidenum">
              <a:rPr lang="fr-FR" altLang="fr-FR" sz="1200" b="1"/>
              <a:pPr algn="ctr" eaLnBrk="1" hangingPunct="1">
                <a:buClr>
                  <a:srgbClr val="000000"/>
                </a:buClr>
                <a:buSzPct val="100000"/>
                <a:buFont typeface="Times New Roman" panose="02020603050405020304" pitchFamily="18" charset="0"/>
                <a:buNone/>
              </a:pPr>
              <a:t>4</a:t>
            </a:fld>
            <a:endParaRPr lang="fr-FR" altLang="fr-FR" sz="1200" b="1" dirty="0"/>
          </a:p>
        </p:txBody>
      </p:sp>
      <p:sp>
        <p:nvSpPr>
          <p:cNvPr id="7" name="ZoneTexte 4">
            <a:extLst>
              <a:ext uri="{FF2B5EF4-FFF2-40B4-BE49-F238E27FC236}">
                <a16:creationId xmlns:a16="http://schemas.microsoft.com/office/drawing/2014/main" id="{69BC5960-482A-4153-8081-329771575014}"/>
              </a:ext>
            </a:extLst>
          </p:cNvPr>
          <p:cNvSpPr txBox="1">
            <a:spLocks noChangeArrowheads="1"/>
          </p:cNvSpPr>
          <p:nvPr/>
        </p:nvSpPr>
        <p:spPr bwMode="auto">
          <a:xfrm>
            <a:off x="0" y="-27384"/>
            <a:ext cx="9144000" cy="1077218"/>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DISPOSITIONS DE LA LOI DE FINANCES 2022 POUR LES COMMUNES</a:t>
            </a:r>
          </a:p>
        </p:txBody>
      </p:sp>
      <p:sp>
        <p:nvSpPr>
          <p:cNvPr id="8" name="Espace réservé du texte 4">
            <a:extLst>
              <a:ext uri="{FF2B5EF4-FFF2-40B4-BE49-F238E27FC236}">
                <a16:creationId xmlns:a16="http://schemas.microsoft.com/office/drawing/2014/main" id="{48E32AD9-74E4-4E2E-94CD-1E8EF4C35BE6}"/>
              </a:ext>
            </a:extLst>
          </p:cNvPr>
          <p:cNvSpPr>
            <a:spLocks noGrp="1"/>
          </p:cNvSpPr>
          <p:nvPr>
            <p:ph type="body" idx="1"/>
          </p:nvPr>
        </p:nvSpPr>
        <p:spPr>
          <a:xfrm>
            <a:off x="107950" y="2105025"/>
            <a:ext cx="9036050" cy="4421188"/>
          </a:xfrm>
        </p:spPr>
        <p:txBody>
          <a:bodyPr/>
          <a:lstStyle/>
          <a:p>
            <a:pPr marL="342900" indent="-342900">
              <a:buFontTx/>
              <a:buChar char="-"/>
            </a:pPr>
            <a:r>
              <a:rPr lang="fr-FR" sz="2200" dirty="0">
                <a:latin typeface="Roboto"/>
              </a:rPr>
              <a:t>Interrogation sur l’évolution de la taxe d’aménagement</a:t>
            </a:r>
          </a:p>
          <a:p>
            <a:endParaRPr lang="fr-FR" sz="2200" dirty="0">
              <a:latin typeface="Roboto"/>
            </a:endParaRPr>
          </a:p>
          <a:p>
            <a:pPr marL="342900" indent="-342900">
              <a:buFontTx/>
              <a:buChar char="-"/>
            </a:pPr>
            <a:r>
              <a:rPr lang="fr-FR" sz="2200" dirty="0">
                <a:latin typeface="Roboto"/>
              </a:rPr>
              <a:t>Poursuite du déploiement de la réforme du fonds de compensation pour la taxe sur la valeur ajoutée (FCTVA) </a:t>
            </a:r>
          </a:p>
          <a:p>
            <a:pPr marL="342900" indent="-342900">
              <a:buFontTx/>
              <a:buChar char="-"/>
            </a:pPr>
            <a:endParaRPr lang="fr-FR" sz="2200" dirty="0">
              <a:latin typeface="Roboto"/>
            </a:endParaRPr>
          </a:p>
          <a:p>
            <a:pPr marL="342900" indent="-342900">
              <a:buFontTx/>
              <a:buChar char="-"/>
            </a:pPr>
            <a:r>
              <a:rPr lang="fr-FR" sz="2200" dirty="0">
                <a:latin typeface="Roboto"/>
              </a:rPr>
              <a:t>Les bases fiscales décidées par l’Etat vont augmenter de +3,4 %</a:t>
            </a:r>
          </a:p>
        </p:txBody>
      </p:sp>
    </p:spTree>
    <p:extLst>
      <p:ext uri="{BB962C8B-B14F-4D97-AF65-F5344CB8AC3E}">
        <p14:creationId xmlns:p14="http://schemas.microsoft.com/office/powerpoint/2010/main" val="2723772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sldNum" sz="quarter" idx="11"/>
          </p:nvPr>
        </p:nvSpPr>
        <p:spPr>
          <a:xfrm>
            <a:off x="8701608" y="6561112"/>
            <a:ext cx="442392" cy="324272"/>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fld id="{F4103D99-D74E-4771-BD7E-E5ADF028F3C8}" type="slidenum">
              <a:rPr lang="fr-FR" altLang="fr-FR" sz="1200" b="1"/>
              <a:pPr algn="ctr" eaLnBrk="1" hangingPunct="1"/>
              <a:t>40</a:t>
            </a:fld>
            <a:endParaRPr lang="fr-FR" altLang="fr-FR" sz="1200" b="1" dirty="0"/>
          </a:p>
        </p:txBody>
      </p:sp>
      <p:graphicFrame>
        <p:nvGraphicFramePr>
          <p:cNvPr id="9218" name="Object 56"/>
          <p:cNvGraphicFramePr>
            <a:graphicFrameLocks noChangeAspect="1"/>
          </p:cNvGraphicFramePr>
          <p:nvPr>
            <p:extLst>
              <p:ext uri="{D42A27DB-BD31-4B8C-83A1-F6EECF244321}">
                <p14:modId xmlns:p14="http://schemas.microsoft.com/office/powerpoint/2010/main" val="206330253"/>
              </p:ext>
            </p:extLst>
          </p:nvPr>
        </p:nvGraphicFramePr>
        <p:xfrm>
          <a:off x="525463" y="1412875"/>
          <a:ext cx="8258175" cy="3422650"/>
        </p:xfrm>
        <a:graphic>
          <a:graphicData uri="http://schemas.openxmlformats.org/presentationml/2006/ole">
            <mc:AlternateContent xmlns:mc="http://schemas.openxmlformats.org/markup-compatibility/2006">
              <mc:Choice xmlns:v="urn:schemas-microsoft-com:vml" Requires="v">
                <p:oleObj spid="_x0000_s41188" name="Worksheet" r:id="rId3" imgW="4518721" imgH="1752651" progId="Excel.Sheet.8">
                  <p:embed/>
                </p:oleObj>
              </mc:Choice>
              <mc:Fallback>
                <p:oleObj name="Worksheet" r:id="rId3" imgW="4518721" imgH="1752651" progId="Excel.Sheet.8">
                  <p:embed/>
                  <p:pic>
                    <p:nvPicPr>
                      <p:cNvPr id="0" name="Picture 482"/>
                      <p:cNvPicPr>
                        <a:picLocks noChangeAspect="1" noChangeArrowheads="1"/>
                      </p:cNvPicPr>
                      <p:nvPr/>
                    </p:nvPicPr>
                    <p:blipFill>
                      <a:blip r:embed="rId4"/>
                      <a:srcRect/>
                      <a:stretch>
                        <a:fillRect/>
                      </a:stretch>
                    </p:blipFill>
                    <p:spPr bwMode="auto">
                      <a:xfrm>
                        <a:off x="525463" y="1412875"/>
                        <a:ext cx="8258175" cy="342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ZoneTexte 3"/>
          <p:cNvSpPr txBox="1"/>
          <p:nvPr/>
        </p:nvSpPr>
        <p:spPr>
          <a:xfrm>
            <a:off x="611560" y="5348329"/>
            <a:ext cx="4700326" cy="830997"/>
          </a:xfrm>
          <a:prstGeom prst="rect">
            <a:avLst/>
          </a:prstGeom>
          <a:noFill/>
        </p:spPr>
        <p:txBody>
          <a:bodyPr wrap="none" rtlCol="0">
            <a:spAutoFit/>
          </a:bodyPr>
          <a:lstStyle/>
          <a:p>
            <a:r>
              <a:rPr lang="fr-FR" sz="2400" dirty="0">
                <a:solidFill>
                  <a:schemeClr val="tx1"/>
                </a:solidFill>
                <a:latin typeface="+mj-lt"/>
              </a:rPr>
              <a:t>(*) hors restes à réaliser soit pour 2021 :</a:t>
            </a:r>
          </a:p>
          <a:p>
            <a:pPr marL="285750" indent="-285750">
              <a:buFont typeface="Arial" panose="020B0604020202020204" pitchFamily="34" charset="0"/>
              <a:buChar char="•"/>
            </a:pPr>
            <a:r>
              <a:rPr lang="fr-FR" sz="2400" dirty="0">
                <a:solidFill>
                  <a:schemeClr val="tx1"/>
                </a:solidFill>
                <a:latin typeface="+mj-lt"/>
              </a:rPr>
              <a:t>	2 829 384,32€ en dépenses </a:t>
            </a:r>
          </a:p>
        </p:txBody>
      </p:sp>
      <p:sp>
        <p:nvSpPr>
          <p:cNvPr id="5" name="Text Box 10">
            <a:extLst>
              <a:ext uri="{FF2B5EF4-FFF2-40B4-BE49-F238E27FC236}">
                <a16:creationId xmlns:a16="http://schemas.microsoft.com/office/drawing/2014/main" id="{0E245FDB-3AFD-4AB4-B560-CBC083341022}"/>
              </a:ext>
            </a:extLst>
          </p:cNvPr>
          <p:cNvSpPr txBox="1">
            <a:spLocks noChangeArrowheads="1"/>
          </p:cNvSpPr>
          <p:nvPr/>
        </p:nvSpPr>
        <p:spPr bwMode="auto">
          <a:xfrm>
            <a:off x="-12448" y="0"/>
            <a:ext cx="9170848" cy="1123384"/>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DEPENSES INVESTISSEMENT</a:t>
            </a:r>
            <a:endParaRPr lang="fr-FR" sz="400" dirty="0">
              <a:latin typeface="Franklin Gothic Heavy" panose="020B09030201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sldNum" sz="quarter" idx="11"/>
          </p:nvPr>
        </p:nvSpPr>
        <p:spPr>
          <a:xfrm>
            <a:off x="8738374" y="6592997"/>
            <a:ext cx="442138" cy="292387"/>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fld id="{2A61F374-EA6D-4ACF-9454-437245A998AF}" type="slidenum">
              <a:rPr lang="fr-FR" altLang="fr-FR" sz="1200" b="1"/>
              <a:pPr algn="ctr" eaLnBrk="1" hangingPunct="1"/>
              <a:t>41</a:t>
            </a:fld>
            <a:endParaRPr lang="fr-FR" altLang="fr-FR" sz="1200" b="1" dirty="0"/>
          </a:p>
        </p:txBody>
      </p:sp>
      <p:graphicFrame>
        <p:nvGraphicFramePr>
          <p:cNvPr id="5" name="Graphique 4">
            <a:extLst>
              <a:ext uri="{FF2B5EF4-FFF2-40B4-BE49-F238E27FC236}">
                <a16:creationId xmlns:a16="http://schemas.microsoft.com/office/drawing/2014/main" id="{42B820F8-D427-46FE-8C28-10A473D08CB6}"/>
              </a:ext>
            </a:extLst>
          </p:cNvPr>
          <p:cNvGraphicFramePr/>
          <p:nvPr>
            <p:extLst>
              <p:ext uri="{D42A27DB-BD31-4B8C-83A1-F6EECF244321}">
                <p14:modId xmlns:p14="http://schemas.microsoft.com/office/powerpoint/2010/main" val="2037260898"/>
              </p:ext>
            </p:extLst>
          </p:nvPr>
        </p:nvGraphicFramePr>
        <p:xfrm>
          <a:off x="539552" y="1124745"/>
          <a:ext cx="7920880" cy="54346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0">
            <a:extLst>
              <a:ext uri="{FF2B5EF4-FFF2-40B4-BE49-F238E27FC236}">
                <a16:creationId xmlns:a16="http://schemas.microsoft.com/office/drawing/2014/main" id="{76F392C2-BE0D-462D-8BD9-78D1BAF5EEA7}"/>
              </a:ext>
            </a:extLst>
          </p:cNvPr>
          <p:cNvSpPr txBox="1">
            <a:spLocks noChangeArrowheads="1"/>
          </p:cNvSpPr>
          <p:nvPr/>
        </p:nvSpPr>
        <p:spPr bwMode="auto">
          <a:xfrm>
            <a:off x="-12448" y="0"/>
            <a:ext cx="9170848" cy="1123384"/>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DEPENSES REELLES INVESTISSEMENT</a:t>
            </a:r>
            <a:endParaRPr lang="fr-FR" sz="100" dirty="0">
              <a:latin typeface="Franklin Gothic Heavy" panose="020B0903020102020204" pitchFamily="34" charset="0"/>
            </a:endParaRPr>
          </a:p>
        </p:txBody>
      </p:sp>
    </p:spTree>
    <p:extLst>
      <p:ext uri="{BB962C8B-B14F-4D97-AF65-F5344CB8AC3E}">
        <p14:creationId xmlns:p14="http://schemas.microsoft.com/office/powerpoint/2010/main" val="3826458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sldNum" sz="quarter" idx="11"/>
          </p:nvPr>
        </p:nvSpPr>
        <p:spPr>
          <a:xfrm>
            <a:off x="8738374" y="6592997"/>
            <a:ext cx="442138" cy="292387"/>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fld id="{2A61F374-EA6D-4ACF-9454-437245A998AF}" type="slidenum">
              <a:rPr lang="fr-FR" altLang="fr-FR" sz="1200" b="1"/>
              <a:pPr algn="ctr" eaLnBrk="1" hangingPunct="1"/>
              <a:t>42</a:t>
            </a:fld>
            <a:endParaRPr lang="fr-FR" altLang="fr-FR" sz="1200" b="1" dirty="0"/>
          </a:p>
        </p:txBody>
      </p:sp>
      <p:graphicFrame>
        <p:nvGraphicFramePr>
          <p:cNvPr id="8194" name="Object 251"/>
          <p:cNvGraphicFramePr>
            <a:graphicFrameLocks noChangeAspect="1"/>
          </p:cNvGraphicFramePr>
          <p:nvPr>
            <p:extLst>
              <p:ext uri="{D42A27DB-BD31-4B8C-83A1-F6EECF244321}">
                <p14:modId xmlns:p14="http://schemas.microsoft.com/office/powerpoint/2010/main" val="3067228943"/>
              </p:ext>
            </p:extLst>
          </p:nvPr>
        </p:nvGraphicFramePr>
        <p:xfrm>
          <a:off x="316706" y="1175544"/>
          <a:ext cx="8510587" cy="4506912"/>
        </p:xfrm>
        <a:graphic>
          <a:graphicData uri="http://schemas.openxmlformats.org/presentationml/2006/ole">
            <mc:AlternateContent xmlns:mc="http://schemas.openxmlformats.org/markup-compatibility/2006">
              <mc:Choice xmlns:v="urn:schemas-microsoft-com:vml" Requires="v">
                <p:oleObj spid="_x0000_s38115" name="Worksheet" r:id="rId4" imgW="4823470" imgH="2331643" progId="Excel.Sheet.8">
                  <p:embed/>
                </p:oleObj>
              </mc:Choice>
              <mc:Fallback>
                <p:oleObj name="Worksheet" r:id="rId4" imgW="4823470" imgH="2331643" progId="Excel.Sheet.8">
                  <p:embed/>
                  <p:pic>
                    <p:nvPicPr>
                      <p:cNvPr id="0" name="Picture 484"/>
                      <p:cNvPicPr>
                        <a:picLocks noChangeAspect="1" noChangeArrowheads="1"/>
                      </p:cNvPicPr>
                      <p:nvPr/>
                    </p:nvPicPr>
                    <p:blipFill>
                      <a:blip r:embed="rId5"/>
                      <a:srcRect/>
                      <a:stretch>
                        <a:fillRect/>
                      </a:stretch>
                    </p:blipFill>
                    <p:spPr bwMode="auto">
                      <a:xfrm>
                        <a:off x="316706" y="1175544"/>
                        <a:ext cx="8510587" cy="4506912"/>
                      </a:xfrm>
                      <a:prstGeom prst="rect">
                        <a:avLst/>
                      </a:prstGeom>
                      <a:noFill/>
                      <a:extLst/>
                    </p:spPr>
                  </p:pic>
                </p:oleObj>
              </mc:Fallback>
            </mc:AlternateContent>
          </a:graphicData>
        </a:graphic>
      </p:graphicFrame>
      <p:sp>
        <p:nvSpPr>
          <p:cNvPr id="2" name="ZoneTexte 1"/>
          <p:cNvSpPr txBox="1"/>
          <p:nvPr/>
        </p:nvSpPr>
        <p:spPr>
          <a:xfrm>
            <a:off x="9664" y="5814561"/>
            <a:ext cx="8728710" cy="923330"/>
          </a:xfrm>
          <a:prstGeom prst="rect">
            <a:avLst/>
          </a:prstGeom>
          <a:noFill/>
        </p:spPr>
        <p:txBody>
          <a:bodyPr wrap="square" rtlCol="0">
            <a:spAutoFit/>
          </a:bodyPr>
          <a:lstStyle/>
          <a:p>
            <a:r>
              <a:rPr lang="fr-FR" dirty="0">
                <a:solidFill>
                  <a:schemeClr val="tx1"/>
                </a:solidFill>
                <a:latin typeface="+mj-lt"/>
              </a:rPr>
              <a:t>(1) hors restes à réaliser :</a:t>
            </a:r>
            <a:r>
              <a:rPr lang="fr-FR" dirty="0">
                <a:solidFill>
                  <a:schemeClr val="tx1"/>
                </a:solidFill>
              </a:rPr>
              <a:t>	</a:t>
            </a:r>
            <a:r>
              <a:rPr lang="fr-FR" dirty="0">
                <a:solidFill>
                  <a:schemeClr val="tx1"/>
                </a:solidFill>
                <a:latin typeface="+mj-lt"/>
              </a:rPr>
              <a:t>2 581 179,17€ en </a:t>
            </a:r>
            <a:r>
              <a:rPr lang="fr-FR" dirty="0">
                <a:solidFill>
                  <a:schemeClr val="tx1"/>
                </a:solidFill>
              </a:rPr>
              <a:t>recettes </a:t>
            </a:r>
            <a:r>
              <a:rPr lang="fr-FR" dirty="0">
                <a:solidFill>
                  <a:schemeClr val="tx1"/>
                </a:solidFill>
                <a:latin typeface="+mj-lt"/>
              </a:rPr>
              <a:t>et hors virement de la section  fonctionnement</a:t>
            </a:r>
          </a:p>
          <a:p>
            <a:r>
              <a:rPr lang="fr-FR" dirty="0">
                <a:solidFill>
                  <a:schemeClr val="tx1"/>
                </a:solidFill>
                <a:latin typeface="+mj-lt"/>
              </a:rPr>
              <a:t>(2) dont affectation du résultat soit pour 2021 : 1 683 689,65€</a:t>
            </a:r>
          </a:p>
          <a:p>
            <a:r>
              <a:rPr lang="fr-FR" dirty="0">
                <a:solidFill>
                  <a:schemeClr val="tx1"/>
                </a:solidFill>
                <a:latin typeface="+mj-lt"/>
              </a:rPr>
              <a:t>(3) Consolidation de l’emprunt contracté en 2020 de 1 300 000€</a:t>
            </a:r>
          </a:p>
        </p:txBody>
      </p:sp>
      <p:sp>
        <p:nvSpPr>
          <p:cNvPr id="6" name="Text Box 10">
            <a:extLst>
              <a:ext uri="{FF2B5EF4-FFF2-40B4-BE49-F238E27FC236}">
                <a16:creationId xmlns:a16="http://schemas.microsoft.com/office/drawing/2014/main" id="{8DEA3217-32F2-44E5-B5B3-972A7AD1A3C8}"/>
              </a:ext>
            </a:extLst>
          </p:cNvPr>
          <p:cNvSpPr txBox="1">
            <a:spLocks noChangeArrowheads="1"/>
          </p:cNvSpPr>
          <p:nvPr/>
        </p:nvSpPr>
        <p:spPr bwMode="auto">
          <a:xfrm>
            <a:off x="9664" y="-444559"/>
            <a:ext cx="9170848" cy="130035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RECETTES INVESTISSEMENT</a:t>
            </a:r>
          </a:p>
          <a:p>
            <a:pPr algn="ctr" defTabSz="914400">
              <a:spcBef>
                <a:spcPct val="50000"/>
              </a:spcBef>
              <a:defRPr/>
            </a:pPr>
            <a:endParaRPr lang="fr-FR" sz="100" dirty="0">
              <a:latin typeface="Franklin Gothic Heavy" panose="020B09030201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sldNum" sz="quarter" idx="11"/>
          </p:nvPr>
        </p:nvSpPr>
        <p:spPr>
          <a:xfrm>
            <a:off x="8738374" y="6592997"/>
            <a:ext cx="442138" cy="292387"/>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fld id="{2A61F374-EA6D-4ACF-9454-437245A998AF}" type="slidenum">
              <a:rPr lang="fr-FR" altLang="fr-FR" sz="1200" b="1"/>
              <a:pPr algn="ctr" eaLnBrk="1" hangingPunct="1"/>
              <a:t>43</a:t>
            </a:fld>
            <a:endParaRPr lang="fr-FR" altLang="fr-FR" sz="1200" b="1" dirty="0"/>
          </a:p>
        </p:txBody>
      </p:sp>
      <p:graphicFrame>
        <p:nvGraphicFramePr>
          <p:cNvPr id="5" name="Graphique 4">
            <a:extLst>
              <a:ext uri="{FF2B5EF4-FFF2-40B4-BE49-F238E27FC236}">
                <a16:creationId xmlns:a16="http://schemas.microsoft.com/office/drawing/2014/main" id="{42B820F8-D427-46FE-8C28-10A473D08CB6}"/>
              </a:ext>
            </a:extLst>
          </p:cNvPr>
          <p:cNvGraphicFramePr/>
          <p:nvPr>
            <p:extLst>
              <p:ext uri="{D42A27DB-BD31-4B8C-83A1-F6EECF244321}">
                <p14:modId xmlns:p14="http://schemas.microsoft.com/office/powerpoint/2010/main" val="3176012067"/>
              </p:ext>
            </p:extLst>
          </p:nvPr>
        </p:nvGraphicFramePr>
        <p:xfrm>
          <a:off x="539552" y="1124745"/>
          <a:ext cx="7920880" cy="54346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0">
            <a:extLst>
              <a:ext uri="{FF2B5EF4-FFF2-40B4-BE49-F238E27FC236}">
                <a16:creationId xmlns:a16="http://schemas.microsoft.com/office/drawing/2014/main" id="{CE53B587-FBAD-49A9-891B-824F5A15289A}"/>
              </a:ext>
            </a:extLst>
          </p:cNvPr>
          <p:cNvSpPr txBox="1">
            <a:spLocks noChangeArrowheads="1"/>
          </p:cNvSpPr>
          <p:nvPr/>
        </p:nvSpPr>
        <p:spPr bwMode="auto">
          <a:xfrm>
            <a:off x="-12448" y="0"/>
            <a:ext cx="9170848" cy="1123384"/>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4400" dirty="0">
                <a:latin typeface="+mj-lt"/>
              </a:rPr>
              <a:t>RECETTES REELLES INVESTISSEMENT</a:t>
            </a:r>
            <a:endParaRPr lang="fr-FR" sz="100" dirty="0">
              <a:latin typeface="Franklin Gothic Heavy" panose="020B0903020102020204" pitchFamily="34" charset="0"/>
            </a:endParaRPr>
          </a:p>
        </p:txBody>
      </p:sp>
    </p:spTree>
    <p:extLst>
      <p:ext uri="{BB962C8B-B14F-4D97-AF65-F5344CB8AC3E}">
        <p14:creationId xmlns:p14="http://schemas.microsoft.com/office/powerpoint/2010/main" val="89197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defRPr/>
            </a:pPr>
            <a:fld id="{8A9C9DD1-E652-440F-8E82-5D4C247F29C6}" type="slidenum">
              <a:rPr lang="fr-FR" altLang="fr-FR" smtClean="0">
                <a:solidFill>
                  <a:srgbClr val="000000"/>
                </a:solidFill>
              </a:rPr>
              <a:pPr>
                <a:defRPr/>
              </a:pPr>
              <a:t>44</a:t>
            </a:fld>
            <a:endParaRPr lang="fr-FR" altLang="fr-FR">
              <a:solidFill>
                <a:srgbClr val="00000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810245421"/>
              </p:ext>
            </p:extLst>
          </p:nvPr>
        </p:nvGraphicFramePr>
        <p:xfrm>
          <a:off x="251520" y="1492716"/>
          <a:ext cx="8807911" cy="5415400"/>
        </p:xfrm>
        <a:graphic>
          <a:graphicData uri="http://schemas.openxmlformats.org/drawingml/2006/table">
            <a:tbl>
              <a:tblPr firstRow="1" bandRow="1">
                <a:tableStyleId>{5C22544A-7EE6-4342-B048-85BDC9FD1C3A}</a:tableStyleId>
              </a:tblPr>
              <a:tblGrid>
                <a:gridCol w="5045807">
                  <a:extLst>
                    <a:ext uri="{9D8B030D-6E8A-4147-A177-3AD203B41FA5}">
                      <a16:colId xmlns:a16="http://schemas.microsoft.com/office/drawing/2014/main" val="20000"/>
                    </a:ext>
                  </a:extLst>
                </a:gridCol>
                <a:gridCol w="2207223">
                  <a:extLst>
                    <a:ext uri="{9D8B030D-6E8A-4147-A177-3AD203B41FA5}">
                      <a16:colId xmlns:a16="http://schemas.microsoft.com/office/drawing/2014/main" val="20001"/>
                    </a:ext>
                  </a:extLst>
                </a:gridCol>
                <a:gridCol w="1554881">
                  <a:extLst>
                    <a:ext uri="{9D8B030D-6E8A-4147-A177-3AD203B41FA5}">
                      <a16:colId xmlns:a16="http://schemas.microsoft.com/office/drawing/2014/main" val="2222571363"/>
                    </a:ext>
                  </a:extLst>
                </a:gridCol>
              </a:tblGrid>
              <a:tr h="571208">
                <a:tc>
                  <a:txBody>
                    <a:bodyPr/>
                    <a:lstStyle/>
                    <a:p>
                      <a:pPr algn="ctr"/>
                      <a:r>
                        <a:rPr lang="fr-FR" dirty="0"/>
                        <a:t>Projet en cours</a:t>
                      </a:r>
                    </a:p>
                  </a:txBody>
                  <a:tcPr/>
                </a:tc>
                <a:tc>
                  <a:txBody>
                    <a:bodyPr/>
                    <a:lstStyle/>
                    <a:p>
                      <a:pPr algn="ctr"/>
                      <a:r>
                        <a:rPr lang="fr-FR" dirty="0"/>
                        <a:t>Montant attri</a:t>
                      </a:r>
                      <a:r>
                        <a:rPr lang="fr-FR" baseline="0" dirty="0"/>
                        <a:t>bué</a:t>
                      </a:r>
                      <a:endParaRPr lang="fr-FR" dirty="0"/>
                    </a:p>
                  </a:txBody>
                  <a:tcPr/>
                </a:tc>
                <a:tc>
                  <a:txBody>
                    <a:bodyPr/>
                    <a:lstStyle/>
                    <a:p>
                      <a:pPr algn="ctr"/>
                      <a:r>
                        <a:rPr lang="fr-FR" dirty="0"/>
                        <a:t>Acompte  perçu en 2021</a:t>
                      </a:r>
                    </a:p>
                  </a:txBody>
                  <a:tcPr/>
                </a:tc>
                <a:extLst>
                  <a:ext uri="{0D108BD9-81ED-4DB2-BD59-A6C34878D82A}">
                    <a16:rowId xmlns:a16="http://schemas.microsoft.com/office/drawing/2014/main" val="10000"/>
                  </a:ext>
                </a:extLst>
              </a:tr>
              <a:tr h="353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CD42 - </a:t>
                      </a:r>
                      <a:r>
                        <a:rPr lang="fr-FR" baseline="0" dirty="0"/>
                        <a:t>travaux « Passerelle »</a:t>
                      </a:r>
                      <a:endParaRPr lang="fr-FR" dirty="0"/>
                    </a:p>
                  </a:txBody>
                  <a:tcPr/>
                </a:tc>
                <a:tc>
                  <a:txBody>
                    <a:bodyPr/>
                    <a:lstStyle/>
                    <a:p>
                      <a:pPr algn="ctr"/>
                      <a:r>
                        <a:rPr lang="fr-FR" dirty="0"/>
                        <a:t>200 000€</a:t>
                      </a:r>
                    </a:p>
                  </a:txBody>
                  <a:tcPr/>
                </a:tc>
                <a:tc>
                  <a:txBody>
                    <a:bodyPr/>
                    <a:lstStyle/>
                    <a:p>
                      <a:pPr algn="ctr"/>
                      <a:endParaRPr lang="fr-FR" dirty="0"/>
                    </a:p>
                  </a:txBody>
                  <a:tcPr/>
                </a:tc>
                <a:extLst>
                  <a:ext uri="{0D108BD9-81ED-4DB2-BD59-A6C34878D82A}">
                    <a16:rowId xmlns:a16="http://schemas.microsoft.com/office/drawing/2014/main" val="10002"/>
                  </a:ext>
                </a:extLst>
              </a:tr>
              <a:tr h="353611">
                <a:tc>
                  <a:txBody>
                    <a:bodyPr/>
                    <a:lstStyle/>
                    <a:p>
                      <a:r>
                        <a:rPr lang="fr-FR" dirty="0"/>
                        <a:t>Etat – DETR maison</a:t>
                      </a:r>
                      <a:r>
                        <a:rPr lang="fr-FR" baseline="0" dirty="0"/>
                        <a:t> des remparts Tranche 1 </a:t>
                      </a:r>
                      <a:endParaRPr lang="fr-FR" dirty="0"/>
                    </a:p>
                  </a:txBody>
                  <a:tcPr/>
                </a:tc>
                <a:tc>
                  <a:txBody>
                    <a:bodyPr/>
                    <a:lstStyle/>
                    <a:p>
                      <a:pPr algn="ctr"/>
                      <a:r>
                        <a:rPr lang="fr-FR" dirty="0"/>
                        <a:t>141 400€</a:t>
                      </a:r>
                    </a:p>
                  </a:txBody>
                  <a:tcPr/>
                </a:tc>
                <a:tc>
                  <a:txBody>
                    <a:bodyPr/>
                    <a:lstStyle/>
                    <a:p>
                      <a:pPr algn="ctr"/>
                      <a:r>
                        <a:rPr lang="fr-FR" dirty="0"/>
                        <a:t>78 306€</a:t>
                      </a:r>
                    </a:p>
                  </a:txBody>
                  <a:tcPr/>
                </a:tc>
                <a:extLst>
                  <a:ext uri="{0D108BD9-81ED-4DB2-BD59-A6C34878D82A}">
                    <a16:rowId xmlns:a16="http://schemas.microsoft.com/office/drawing/2014/main" val="10006"/>
                  </a:ext>
                </a:extLst>
              </a:tr>
              <a:tr h="366400">
                <a:tc>
                  <a:txBody>
                    <a:bodyPr/>
                    <a:lstStyle/>
                    <a:p>
                      <a:r>
                        <a:rPr lang="fr-FR" dirty="0"/>
                        <a:t>Région</a:t>
                      </a:r>
                      <a:r>
                        <a:rPr lang="fr-FR" baseline="0" dirty="0"/>
                        <a:t> – maison des remparts</a:t>
                      </a:r>
                      <a:endParaRPr lang="fr-FR" dirty="0"/>
                    </a:p>
                  </a:txBody>
                  <a:tcPr/>
                </a:tc>
                <a:tc>
                  <a:txBody>
                    <a:bodyPr/>
                    <a:lstStyle/>
                    <a:p>
                      <a:pPr algn="ctr"/>
                      <a:r>
                        <a:rPr lang="fr-FR" dirty="0"/>
                        <a:t>100 001€</a:t>
                      </a:r>
                    </a:p>
                  </a:txBody>
                  <a:tcPr/>
                </a:tc>
                <a:tc>
                  <a:txBody>
                    <a:bodyPr/>
                    <a:lstStyle/>
                    <a:p>
                      <a:pPr algn="ctr"/>
                      <a:r>
                        <a:rPr lang="fr-FR" dirty="0"/>
                        <a:t>90 000€</a:t>
                      </a:r>
                    </a:p>
                  </a:txBody>
                  <a:tcPr/>
                </a:tc>
                <a:extLst>
                  <a:ext uri="{0D108BD9-81ED-4DB2-BD59-A6C34878D82A}">
                    <a16:rowId xmlns:a16="http://schemas.microsoft.com/office/drawing/2014/main" val="10007"/>
                  </a:ext>
                </a:extLst>
              </a:tr>
              <a:tr h="353611">
                <a:tc>
                  <a:txBody>
                    <a:bodyPr/>
                    <a:lstStyle/>
                    <a:p>
                      <a:r>
                        <a:rPr lang="fr-FR" dirty="0"/>
                        <a:t>Etat – </a:t>
                      </a:r>
                      <a:r>
                        <a:rPr lang="fr-FR" dirty="0" err="1"/>
                        <a:t>huisserIes</a:t>
                      </a:r>
                      <a:r>
                        <a:rPr lang="fr-FR" dirty="0"/>
                        <a:t> maison des remparts</a:t>
                      </a:r>
                    </a:p>
                  </a:txBody>
                  <a:tcPr/>
                </a:tc>
                <a:tc>
                  <a:txBody>
                    <a:bodyPr/>
                    <a:lstStyle/>
                    <a:p>
                      <a:pPr algn="ctr"/>
                      <a:r>
                        <a:rPr lang="fr-FR" dirty="0"/>
                        <a:t>70 413€</a:t>
                      </a:r>
                    </a:p>
                  </a:txBody>
                  <a:tcPr/>
                </a:tc>
                <a:tc>
                  <a:txBody>
                    <a:bodyPr/>
                    <a:lstStyle/>
                    <a:p>
                      <a:pPr algn="ctr"/>
                      <a:endParaRPr lang="fr-FR" dirty="0"/>
                    </a:p>
                  </a:txBody>
                  <a:tcPr/>
                </a:tc>
                <a:extLst>
                  <a:ext uri="{0D108BD9-81ED-4DB2-BD59-A6C34878D82A}">
                    <a16:rowId xmlns:a16="http://schemas.microsoft.com/office/drawing/2014/main" val="2282687413"/>
                  </a:ext>
                </a:extLst>
              </a:tr>
              <a:tr h="353611">
                <a:tc>
                  <a:txBody>
                    <a:bodyPr/>
                    <a:lstStyle/>
                    <a:p>
                      <a:r>
                        <a:rPr lang="fr-FR" dirty="0"/>
                        <a:t>Etat – SFIL – rénovation thermique polyvalente</a:t>
                      </a:r>
                    </a:p>
                  </a:txBody>
                  <a:tcPr/>
                </a:tc>
                <a:tc>
                  <a:txBody>
                    <a:bodyPr/>
                    <a:lstStyle/>
                    <a:p>
                      <a:pPr algn="ctr"/>
                      <a:r>
                        <a:rPr lang="fr-FR" dirty="0"/>
                        <a:t>68 193€</a:t>
                      </a:r>
                    </a:p>
                  </a:txBody>
                  <a:tcPr/>
                </a:tc>
                <a:tc>
                  <a:txBody>
                    <a:bodyPr/>
                    <a:lstStyle/>
                    <a:p>
                      <a:pPr algn="ctr"/>
                      <a:endParaRPr lang="fr-FR" dirty="0"/>
                    </a:p>
                  </a:txBody>
                  <a:tcPr/>
                </a:tc>
                <a:extLst>
                  <a:ext uri="{0D108BD9-81ED-4DB2-BD59-A6C34878D82A}">
                    <a16:rowId xmlns:a16="http://schemas.microsoft.com/office/drawing/2014/main" val="10008"/>
                  </a:ext>
                </a:extLst>
              </a:tr>
              <a:tr h="385560">
                <a:tc>
                  <a:txBody>
                    <a:bodyPr/>
                    <a:lstStyle/>
                    <a:p>
                      <a:r>
                        <a:rPr lang="fr-FR" dirty="0"/>
                        <a:t>SIEL</a:t>
                      </a:r>
                      <a:r>
                        <a:rPr lang="fr-FR" baseline="0" dirty="0"/>
                        <a:t> et LFA - </a:t>
                      </a:r>
                      <a:r>
                        <a:rPr lang="fr-FR" dirty="0"/>
                        <a:t>rénovation thermique polyvalente</a:t>
                      </a:r>
                    </a:p>
                  </a:txBody>
                  <a:tcPr/>
                </a:tc>
                <a:tc>
                  <a:txBody>
                    <a:bodyPr/>
                    <a:lstStyle/>
                    <a:p>
                      <a:pPr algn="ctr"/>
                      <a:r>
                        <a:rPr lang="fr-FR" dirty="0"/>
                        <a:t>25 000€</a:t>
                      </a:r>
                    </a:p>
                  </a:txBody>
                  <a:tcPr/>
                </a:tc>
                <a:tc>
                  <a:txBody>
                    <a:bodyPr/>
                    <a:lstStyle/>
                    <a:p>
                      <a:pPr algn="ctr"/>
                      <a:endParaRPr lang="fr-FR" dirty="0"/>
                    </a:p>
                  </a:txBody>
                  <a:tcPr/>
                </a:tc>
                <a:extLst>
                  <a:ext uri="{0D108BD9-81ED-4DB2-BD59-A6C34878D82A}">
                    <a16:rowId xmlns:a16="http://schemas.microsoft.com/office/drawing/2014/main" val="10009"/>
                  </a:ext>
                </a:extLst>
              </a:tr>
              <a:tr h="353611">
                <a:tc>
                  <a:txBody>
                    <a:bodyPr/>
                    <a:lstStyle/>
                    <a:p>
                      <a:r>
                        <a:rPr lang="fr-FR" dirty="0"/>
                        <a:t>CD42 - rénovation thermique polyvalente</a:t>
                      </a:r>
                    </a:p>
                  </a:txBody>
                  <a:tcPr/>
                </a:tc>
                <a:tc>
                  <a:txBody>
                    <a:bodyPr/>
                    <a:lstStyle/>
                    <a:p>
                      <a:pPr algn="ctr"/>
                      <a:r>
                        <a:rPr lang="fr-FR" dirty="0"/>
                        <a:t>104 250€</a:t>
                      </a:r>
                    </a:p>
                  </a:txBody>
                  <a:tcPr/>
                </a:tc>
                <a:tc>
                  <a:txBody>
                    <a:bodyPr/>
                    <a:lstStyle/>
                    <a:p>
                      <a:pPr algn="ctr"/>
                      <a:endParaRPr lang="fr-FR" dirty="0"/>
                    </a:p>
                  </a:txBody>
                  <a:tcPr/>
                </a:tc>
                <a:extLst>
                  <a:ext uri="{0D108BD9-81ED-4DB2-BD59-A6C34878D82A}">
                    <a16:rowId xmlns:a16="http://schemas.microsoft.com/office/drawing/2014/main" val="10010"/>
                  </a:ext>
                </a:extLst>
              </a:tr>
              <a:tr h="353611">
                <a:tc>
                  <a:txBody>
                    <a:bodyPr/>
                    <a:lstStyle/>
                    <a:p>
                      <a:r>
                        <a:rPr lang="fr-FR" dirty="0"/>
                        <a:t>Région - rénovation thermique polyvalente</a:t>
                      </a:r>
                    </a:p>
                  </a:txBody>
                  <a:tcPr/>
                </a:tc>
                <a:tc>
                  <a:txBody>
                    <a:bodyPr/>
                    <a:lstStyle/>
                    <a:p>
                      <a:pPr algn="ctr"/>
                      <a:r>
                        <a:rPr lang="fr-FR" dirty="0"/>
                        <a:t>En</a:t>
                      </a:r>
                      <a:r>
                        <a:rPr lang="fr-FR" baseline="0" dirty="0"/>
                        <a:t> attente de réponse</a:t>
                      </a:r>
                      <a:endParaRPr lang="fr-FR" dirty="0"/>
                    </a:p>
                  </a:txBody>
                  <a:tcPr/>
                </a:tc>
                <a:tc>
                  <a:txBody>
                    <a:bodyPr/>
                    <a:lstStyle/>
                    <a:p>
                      <a:pPr algn="ctr"/>
                      <a:endParaRPr lang="fr-FR" dirty="0"/>
                    </a:p>
                  </a:txBody>
                  <a:tcPr/>
                </a:tc>
                <a:extLst>
                  <a:ext uri="{0D108BD9-81ED-4DB2-BD59-A6C34878D82A}">
                    <a16:rowId xmlns:a16="http://schemas.microsoft.com/office/drawing/2014/main" val="10011"/>
                  </a:ext>
                </a:extLst>
              </a:tr>
              <a:tr h="353611">
                <a:tc>
                  <a:txBody>
                    <a:bodyPr/>
                    <a:lstStyle/>
                    <a:p>
                      <a:r>
                        <a:rPr lang="fr-FR" dirty="0"/>
                        <a:t>Loire Forez- avenue</a:t>
                      </a:r>
                      <a:r>
                        <a:rPr lang="fr-FR" baseline="0" dirty="0"/>
                        <a:t> des Barques</a:t>
                      </a:r>
                      <a:endParaRPr lang="fr-FR" dirty="0"/>
                    </a:p>
                  </a:txBody>
                  <a:tcPr/>
                </a:tc>
                <a:tc>
                  <a:txBody>
                    <a:bodyPr/>
                    <a:lstStyle/>
                    <a:p>
                      <a:pPr algn="ctr"/>
                      <a:r>
                        <a:rPr lang="fr-FR" dirty="0"/>
                        <a:t>30 276€</a:t>
                      </a:r>
                    </a:p>
                  </a:txBody>
                  <a:tcPr/>
                </a:tc>
                <a:tc>
                  <a:txBody>
                    <a:bodyPr/>
                    <a:lstStyle/>
                    <a:p>
                      <a:pPr algn="ctr"/>
                      <a:endParaRPr lang="fr-FR" dirty="0"/>
                    </a:p>
                  </a:txBody>
                  <a:tcPr/>
                </a:tc>
                <a:extLst>
                  <a:ext uri="{0D108BD9-81ED-4DB2-BD59-A6C34878D82A}">
                    <a16:rowId xmlns:a16="http://schemas.microsoft.com/office/drawing/2014/main" val="1977626740"/>
                  </a:ext>
                </a:extLst>
              </a:tr>
              <a:tr h="353611">
                <a:tc>
                  <a:txBody>
                    <a:bodyPr/>
                    <a:lstStyle/>
                    <a:p>
                      <a:r>
                        <a:rPr lang="fr-FR" dirty="0"/>
                        <a:t>Région – rénovation 2 courts</a:t>
                      </a:r>
                      <a:r>
                        <a:rPr lang="fr-FR" baseline="0" dirty="0"/>
                        <a:t> de tennis extérieurs</a:t>
                      </a:r>
                      <a:endParaRPr lang="fr-FR" dirty="0"/>
                    </a:p>
                  </a:txBody>
                  <a:tcPr/>
                </a:tc>
                <a:tc>
                  <a:txBody>
                    <a:bodyPr/>
                    <a:lstStyle/>
                    <a:p>
                      <a:pPr algn="ctr"/>
                      <a:r>
                        <a:rPr lang="fr-FR" dirty="0"/>
                        <a:t>23 670€</a:t>
                      </a:r>
                    </a:p>
                  </a:txBody>
                  <a:tcPr/>
                </a:tc>
                <a:tc>
                  <a:txBody>
                    <a:bodyPr/>
                    <a:lstStyle/>
                    <a:p>
                      <a:pPr algn="ctr"/>
                      <a:endParaRPr lang="fr-FR" dirty="0"/>
                    </a:p>
                  </a:txBody>
                  <a:tcPr/>
                </a:tc>
                <a:extLst>
                  <a:ext uri="{0D108BD9-81ED-4DB2-BD59-A6C34878D82A}">
                    <a16:rowId xmlns:a16="http://schemas.microsoft.com/office/drawing/2014/main" val="2726964783"/>
                  </a:ext>
                </a:extLst>
              </a:tr>
              <a:tr h="353611">
                <a:tc>
                  <a:txBody>
                    <a:bodyPr/>
                    <a:lstStyle/>
                    <a:p>
                      <a:r>
                        <a:rPr lang="fr-FR" dirty="0"/>
                        <a:t>Agence de l’eau</a:t>
                      </a:r>
                      <a:r>
                        <a:rPr lang="fr-FR" baseline="0" dirty="0"/>
                        <a:t> –avenue des barques</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69 000€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2663025895"/>
                  </a:ext>
                </a:extLst>
              </a:tr>
              <a:tr h="353611">
                <a:tc>
                  <a:txBody>
                    <a:bodyPr/>
                    <a:lstStyle/>
                    <a:p>
                      <a:r>
                        <a:rPr lang="fr-FR" dirty="0"/>
                        <a:t>CD42 – avenue des Barques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41 262€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1879302035"/>
                  </a:ext>
                </a:extLst>
              </a:tr>
              <a:tr h="353611">
                <a:tc>
                  <a:txBody>
                    <a:bodyPr/>
                    <a:lstStyle/>
                    <a:p>
                      <a:r>
                        <a:rPr lang="fr-FR" dirty="0"/>
                        <a:t>Région</a:t>
                      </a:r>
                      <a:r>
                        <a:rPr lang="fr-FR" baseline="0" dirty="0"/>
                        <a:t> – aménagement des bords de Loire</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En</a:t>
                      </a:r>
                      <a:r>
                        <a:rPr lang="fr-FR" baseline="0" dirty="0"/>
                        <a:t> attente de réponse</a:t>
                      </a:r>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a:tc>
                <a:extLst>
                  <a:ext uri="{0D108BD9-81ED-4DB2-BD59-A6C34878D82A}">
                    <a16:rowId xmlns:a16="http://schemas.microsoft.com/office/drawing/2014/main" val="2700398019"/>
                  </a:ext>
                </a:extLst>
              </a:tr>
            </a:tbl>
          </a:graphicData>
        </a:graphic>
      </p:graphicFrame>
      <p:sp>
        <p:nvSpPr>
          <p:cNvPr id="7" name="Text Box 10">
            <a:extLst>
              <a:ext uri="{FF2B5EF4-FFF2-40B4-BE49-F238E27FC236}">
                <a16:creationId xmlns:a16="http://schemas.microsoft.com/office/drawing/2014/main" id="{7B1F90DB-2836-4F57-B811-89CEF7205A83}"/>
              </a:ext>
            </a:extLst>
          </p:cNvPr>
          <p:cNvSpPr txBox="1">
            <a:spLocks noChangeArrowheads="1"/>
          </p:cNvSpPr>
          <p:nvPr/>
        </p:nvSpPr>
        <p:spPr bwMode="auto">
          <a:xfrm>
            <a:off x="-12448" y="0"/>
            <a:ext cx="9170848" cy="149271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RECETTES D’INVESTISSEMENT –   SUBVENTIONS ATTRIBUEES</a:t>
            </a:r>
          </a:p>
        </p:txBody>
      </p:sp>
    </p:spTree>
    <p:extLst>
      <p:ext uri="{BB962C8B-B14F-4D97-AF65-F5344CB8AC3E}">
        <p14:creationId xmlns:p14="http://schemas.microsoft.com/office/powerpoint/2010/main" val="2080759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body" idx="4294967295"/>
          </p:nvPr>
        </p:nvSpPr>
        <p:spPr>
          <a:xfrm>
            <a:off x="158250" y="908720"/>
            <a:ext cx="8820150" cy="6264275"/>
          </a:xfrm>
        </p:spPr>
        <p:txBody>
          <a:bodyPr anchor="t"/>
          <a:lstStyle/>
          <a:p>
            <a:pPr eaLnBrk="1" hangingPunct="1">
              <a:lnSpc>
                <a:spcPct val="90000"/>
              </a:lnSpc>
              <a:spcBef>
                <a:spcPts val="550"/>
              </a:spcBef>
              <a:buClr>
                <a:schemeClr val="accent6">
                  <a:lumMod val="75000"/>
                </a:schemeClr>
              </a:buClr>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3600" b="1" dirty="0">
                <a:solidFill>
                  <a:schemeClr val="accent6">
                    <a:lumMod val="75000"/>
                  </a:schemeClr>
                </a:solidFill>
                <a:latin typeface="+mj-lt"/>
              </a:rPr>
              <a:t> </a:t>
            </a:r>
            <a:r>
              <a:rPr lang="fr-FR" sz="3000" b="1" u="sng" dirty="0">
                <a:solidFill>
                  <a:schemeClr val="accent6">
                    <a:lumMod val="75000"/>
                  </a:schemeClr>
                </a:solidFill>
                <a:latin typeface="+mj-lt"/>
                <a:ea typeface="+mn-ea"/>
                <a:cs typeface="+mn-cs"/>
              </a:rPr>
              <a:t>Autofinancement : </a:t>
            </a:r>
          </a:p>
          <a:p>
            <a:pPr algn="just" eaLnBrk="1" hangingPunct="1">
              <a:lnSpc>
                <a:spcPct val="90000"/>
              </a:lnSpc>
              <a:spcBef>
                <a:spcPts val="550"/>
              </a:spcBef>
              <a:buClr>
                <a:schemeClr val="accent6">
                  <a:lumMod val="75000"/>
                </a:schemeClr>
              </a:buClr>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3200" b="1" dirty="0">
                <a:solidFill>
                  <a:srgbClr val="FF0000"/>
                </a:solidFill>
                <a:latin typeface="+mj-lt"/>
              </a:rPr>
              <a:t>=</a:t>
            </a:r>
            <a:r>
              <a:rPr lang="fr-FR" sz="3200" dirty="0">
                <a:latin typeface="+mj-lt"/>
              </a:rPr>
              <a:t> 	dotations aux amortissements </a:t>
            </a:r>
          </a:p>
          <a:p>
            <a:pPr algn="just" eaLnBrk="1" hangingPunct="1">
              <a:lnSpc>
                <a:spcPct val="90000"/>
              </a:lnSpc>
              <a:spcBef>
                <a:spcPts val="550"/>
              </a:spcBef>
              <a:buClr>
                <a:schemeClr val="accent6">
                  <a:lumMod val="75000"/>
                </a:schemeClr>
              </a:buClr>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3200" b="1" dirty="0">
                <a:solidFill>
                  <a:srgbClr val="FF0000"/>
                </a:solidFill>
                <a:latin typeface="+mj-lt"/>
              </a:rPr>
              <a:t>+</a:t>
            </a:r>
            <a:r>
              <a:rPr lang="fr-FR" sz="3200" dirty="0">
                <a:latin typeface="+mj-lt"/>
              </a:rPr>
              <a:t> dotations aux provisions pour garantie d’emprunts</a:t>
            </a:r>
          </a:p>
          <a:p>
            <a:pPr algn="just" eaLnBrk="1" hangingPunct="1">
              <a:lnSpc>
                <a:spcPct val="90000"/>
              </a:lnSpc>
              <a:spcBef>
                <a:spcPts val="550"/>
              </a:spcBef>
              <a:buClr>
                <a:schemeClr val="accent6">
                  <a:lumMod val="75000"/>
                </a:schemeClr>
              </a:buClr>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3200" b="1" dirty="0">
                <a:solidFill>
                  <a:srgbClr val="FF0000"/>
                </a:solidFill>
                <a:latin typeface="+mj-lt"/>
              </a:rPr>
              <a:t>+ </a:t>
            </a:r>
            <a:r>
              <a:rPr lang="fr-FR" sz="3200" dirty="0">
                <a:latin typeface="+mj-lt"/>
              </a:rPr>
              <a:t>prélèvement sur les recettes de fonctionnement</a:t>
            </a:r>
          </a:p>
          <a:p>
            <a:pPr algn="just" eaLnBrk="1" hangingPunct="1">
              <a:lnSpc>
                <a:spcPct val="90000"/>
              </a:lnSpc>
              <a:spcBef>
                <a:spcPts val="550"/>
              </a:spcBef>
              <a:buClr>
                <a:schemeClr val="accent6">
                  <a:lumMod val="75000"/>
                </a:schemeClr>
              </a:buClr>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sz="1400" dirty="0">
              <a:latin typeface="+mj-lt"/>
            </a:endParaRPr>
          </a:p>
          <a:p>
            <a:pPr algn="just" eaLnBrk="1" hangingPunct="1">
              <a:lnSpc>
                <a:spcPct val="90000"/>
              </a:lnSpc>
              <a:spcBef>
                <a:spcPts val="550"/>
              </a:spcBef>
              <a:buClr>
                <a:schemeClr val="accent6">
                  <a:lumMod val="75000"/>
                </a:schemeClr>
              </a:buClr>
              <a:buFont typeface="Wingdings"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3200" dirty="0">
                <a:solidFill>
                  <a:schemeClr val="tx2"/>
                </a:solidFill>
                <a:latin typeface="+mj-lt"/>
              </a:rPr>
              <a:t> </a:t>
            </a:r>
            <a:r>
              <a:rPr lang="fr-FR" sz="3200" b="1" u="sng" dirty="0">
                <a:solidFill>
                  <a:schemeClr val="accent6"/>
                </a:solidFill>
                <a:latin typeface="+mj-lt"/>
              </a:rPr>
              <a:t>Objectif</a:t>
            </a:r>
            <a:r>
              <a:rPr lang="fr-FR" sz="3200" dirty="0">
                <a:solidFill>
                  <a:schemeClr val="accent6"/>
                </a:solidFill>
                <a:latin typeface="+mj-lt"/>
              </a:rPr>
              <a:t> </a:t>
            </a:r>
            <a:r>
              <a:rPr lang="fr-FR" sz="3200" dirty="0">
                <a:solidFill>
                  <a:schemeClr val="accent6">
                    <a:lumMod val="75000"/>
                  </a:schemeClr>
                </a:solidFill>
                <a:latin typeface="+mj-lt"/>
              </a:rPr>
              <a:t>: </a:t>
            </a:r>
            <a:r>
              <a:rPr lang="fr-FR" sz="3200" dirty="0">
                <a:latin typeface="+mj-lt"/>
              </a:rPr>
              <a:t>maintenir l’autofinancement à un niveau permettant d’assurer une partie significative du programme d’investissement</a:t>
            </a:r>
            <a:endParaRPr lang="fr-FR" sz="2800" b="1" dirty="0">
              <a:latin typeface="+mj-lt"/>
            </a:endParaRPr>
          </a:p>
          <a:p>
            <a:pPr eaLnBrk="1" hangingPunct="1">
              <a:lnSpc>
                <a:spcPct val="90000"/>
              </a:lnSpc>
              <a:spcBef>
                <a:spcPts val="550"/>
              </a:spcBef>
              <a:buClr>
                <a:schemeClr val="accent6">
                  <a:lumMod val="75000"/>
                </a:schemeClr>
              </a:buClr>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3600" b="1" dirty="0">
                <a:solidFill>
                  <a:schemeClr val="accent6">
                    <a:lumMod val="75000"/>
                  </a:schemeClr>
                </a:solidFill>
                <a:latin typeface="+mj-lt"/>
              </a:rPr>
              <a:t> </a:t>
            </a:r>
            <a:r>
              <a:rPr lang="fr-FR" sz="3000" b="1" u="sng" dirty="0">
                <a:solidFill>
                  <a:schemeClr val="accent6"/>
                </a:solidFill>
                <a:latin typeface="+mj-lt"/>
                <a:ea typeface="+mn-ea"/>
                <a:cs typeface="+mn-cs"/>
              </a:rPr>
              <a:t>Emprunts</a:t>
            </a:r>
          </a:p>
          <a:p>
            <a:pPr algn="just" eaLnBrk="1" hangingPunct="1">
              <a:lnSpc>
                <a:spcPct val="90000"/>
              </a:lnSpc>
              <a:spcBef>
                <a:spcPts val="550"/>
              </a:spcBef>
              <a:buClr>
                <a:schemeClr val="accent6">
                  <a:lumMod val="75000"/>
                </a:schemeClr>
              </a:buClr>
              <a:buFont typeface="Wingdings"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3200" dirty="0">
                <a:latin typeface="+mj-lt"/>
              </a:rPr>
              <a:t> Maîtrise de l’endettement. </a:t>
            </a:r>
          </a:p>
          <a:p>
            <a:pPr algn="just" eaLnBrk="1" hangingPunct="1">
              <a:lnSpc>
                <a:spcPct val="90000"/>
              </a:lnSpc>
              <a:spcBef>
                <a:spcPts val="550"/>
              </a:spcBef>
              <a:buClr>
                <a:schemeClr val="accent6">
                  <a:lumMod val="75000"/>
                </a:schemeClr>
              </a:buClr>
              <a:buFont typeface="Wingdings"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3200" dirty="0">
                <a:latin typeface="+mj-lt"/>
              </a:rPr>
              <a:t> Choix des concours financiers suite à l’analyse des propositions des établissements bancaires.</a:t>
            </a:r>
          </a:p>
        </p:txBody>
      </p:sp>
      <p:sp>
        <p:nvSpPr>
          <p:cNvPr id="69635"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06246BEE-8974-4AFD-8E97-9835959D5ACF}" type="slidenum">
              <a:rPr lang="fr-FR" altLang="fr-FR" sz="1200" b="1"/>
              <a:pPr algn="ctr" eaLnBrk="1" hangingPunct="1">
                <a:buClr>
                  <a:srgbClr val="000000"/>
                </a:buClr>
                <a:buSzPct val="100000"/>
                <a:buFont typeface="Times New Roman" panose="02020603050405020304" pitchFamily="18" charset="0"/>
                <a:buNone/>
              </a:pPr>
              <a:t>45</a:t>
            </a:fld>
            <a:endParaRPr lang="fr-FR" altLang="fr-FR" sz="1200" b="1" dirty="0"/>
          </a:p>
        </p:txBody>
      </p:sp>
      <p:sp>
        <p:nvSpPr>
          <p:cNvPr id="5" name="Text Box 10">
            <a:extLst>
              <a:ext uri="{FF2B5EF4-FFF2-40B4-BE49-F238E27FC236}">
                <a16:creationId xmlns:a16="http://schemas.microsoft.com/office/drawing/2014/main" id="{A38EACE2-7D5F-4B88-8025-CEC863092A8D}"/>
              </a:ext>
            </a:extLst>
          </p:cNvPr>
          <p:cNvSpPr txBox="1">
            <a:spLocks noChangeArrowheads="1"/>
          </p:cNvSpPr>
          <p:nvPr/>
        </p:nvSpPr>
        <p:spPr bwMode="auto">
          <a:xfrm>
            <a:off x="-12448" y="0"/>
            <a:ext cx="9170848" cy="938719"/>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DEFINITIONS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B1129"/>
        </a:solidFill>
        <a:effectLst/>
      </p:bgPr>
    </p:bg>
    <p:spTree>
      <p:nvGrpSpPr>
        <p:cNvPr id="1" name=""/>
        <p:cNvGrpSpPr/>
        <p:nvPr/>
      </p:nvGrpSpPr>
      <p:grpSpPr>
        <a:xfrm>
          <a:off x="0" y="0"/>
          <a:ext cx="0" cy="0"/>
          <a:chOff x="0" y="0"/>
          <a:chExt cx="0" cy="0"/>
        </a:xfrm>
      </p:grpSpPr>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264" t="35621" r="-264" b="8404"/>
          <a:stretch/>
        </p:blipFill>
        <p:spPr>
          <a:xfrm>
            <a:off x="0" y="1268730"/>
            <a:ext cx="9144000" cy="3602254"/>
          </a:xfrm>
          <a:prstGeom prst="rect">
            <a:avLst/>
          </a:prstGeom>
        </p:spPr>
      </p:pic>
      <p:sp>
        <p:nvSpPr>
          <p:cNvPr id="3" name="Espace réservé du numéro de diapositive 2"/>
          <p:cNvSpPr>
            <a:spLocks noGrp="1"/>
          </p:cNvSpPr>
          <p:nvPr>
            <p:ph type="sldNum" sz="quarter" idx="12"/>
          </p:nvPr>
        </p:nvSpPr>
        <p:spPr/>
        <p:txBody>
          <a:bodyPr/>
          <a:lstStyle/>
          <a:p>
            <a:pPr defTabSz="685800" fontAlgn="auto">
              <a:spcBef>
                <a:spcPts val="0"/>
              </a:spcBef>
              <a:spcAft>
                <a:spcPts val="0"/>
              </a:spcAft>
            </a:pPr>
            <a:fld id="{DC8AD2A0-C406-41EF-9BDA-C6C024495C66}" type="slidenum">
              <a:rPr lang="fr-FR">
                <a:solidFill>
                  <a:prstClr val="black">
                    <a:tint val="75000"/>
                  </a:prstClr>
                </a:solidFill>
                <a:latin typeface="Calibri" panose="020F0502020204030204"/>
                <a:ea typeface="+mn-ea"/>
                <a:cs typeface="+mn-cs"/>
              </a:rPr>
              <a:pPr defTabSz="685800" fontAlgn="auto">
                <a:spcBef>
                  <a:spcPts val="0"/>
                </a:spcBef>
                <a:spcAft>
                  <a:spcPts val="0"/>
                </a:spcAft>
              </a:pPr>
              <a:t>46</a:t>
            </a:fld>
            <a:endParaRPr lang="fr-FR" dirty="0">
              <a:solidFill>
                <a:prstClr val="black">
                  <a:tint val="75000"/>
                </a:prstClr>
              </a:solidFill>
              <a:latin typeface="Calibri" panose="020F0502020204030204"/>
              <a:ea typeface="+mn-ea"/>
              <a:cs typeface="+mn-cs"/>
            </a:endParaRPr>
          </a:p>
        </p:txBody>
      </p:sp>
      <p:sp>
        <p:nvSpPr>
          <p:cNvPr id="9" name="Titre 1"/>
          <p:cNvSpPr>
            <a:spLocks noGrp="1"/>
          </p:cNvSpPr>
          <p:nvPr>
            <p:ph type="title"/>
          </p:nvPr>
        </p:nvSpPr>
        <p:spPr>
          <a:xfrm>
            <a:off x="470794" y="5199085"/>
            <a:ext cx="8574548" cy="994172"/>
          </a:xfrm>
        </p:spPr>
        <p:txBody>
          <a:bodyPr>
            <a:normAutofit fontScale="90000"/>
          </a:bodyPr>
          <a:lstStyle/>
          <a:p>
            <a:pPr algn="ctr"/>
            <a:r>
              <a:rPr lang="fr-FR" sz="4050" dirty="0">
                <a:solidFill>
                  <a:schemeClr val="bg1"/>
                </a:solidFill>
                <a:latin typeface="Roboto" pitchFamily="2" charset="0"/>
                <a:ea typeface="Roboto" pitchFamily="2" charset="0"/>
              </a:rPr>
              <a:t>PERSPECTIVES FINANCIERES 2022 ET ANNEES SUIVANTES</a:t>
            </a:r>
          </a:p>
        </p:txBody>
      </p:sp>
    </p:spTree>
    <p:extLst>
      <p:ext uri="{BB962C8B-B14F-4D97-AF65-F5344CB8AC3E}">
        <p14:creationId xmlns:p14="http://schemas.microsoft.com/office/powerpoint/2010/main" val="3784462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body" idx="4294967295"/>
          </p:nvPr>
        </p:nvSpPr>
        <p:spPr>
          <a:xfrm>
            <a:off x="177675" y="525463"/>
            <a:ext cx="8786813" cy="5927725"/>
          </a:xfrm>
        </p:spPr>
        <p:txBody>
          <a:bodyPr anchor="t"/>
          <a:lstStyle/>
          <a:p>
            <a:pPr marL="341313" indent="-341313" algn="l" eaLnBrk="1" hangingPunct="1">
              <a:lnSpc>
                <a:spcPct val="80000"/>
              </a:lnSpc>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3600" dirty="0">
              <a:solidFill>
                <a:schemeClr val="bg2">
                  <a:lumMod val="50000"/>
                </a:schemeClr>
              </a:solidFill>
              <a:latin typeface="+mj-lt"/>
            </a:endParaRPr>
          </a:p>
          <a:p>
            <a:pPr marL="341313" indent="-341313" algn="l" eaLnBrk="1" hangingPunct="1">
              <a:lnSpc>
                <a:spcPct val="80000"/>
              </a:lnSpc>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3600" dirty="0">
              <a:solidFill>
                <a:schemeClr val="bg2">
                  <a:lumMod val="50000"/>
                </a:schemeClr>
              </a:solidFill>
              <a:latin typeface="+mj-lt"/>
            </a:endParaRPr>
          </a:p>
          <a:p>
            <a:pPr marL="341313" indent="-341313" algn="l" eaLnBrk="1" hangingPunct="1">
              <a:lnSpc>
                <a:spcPct val="80000"/>
              </a:lnSpc>
              <a:spcBef>
                <a:spcPts val="450"/>
              </a:spcBef>
              <a:buClr>
                <a:schemeClr val="accent6">
                  <a:lumMod val="75000"/>
                </a:schemeClr>
              </a:buClr>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3200" dirty="0">
              <a:latin typeface="+mj-lt"/>
            </a:endParaRPr>
          </a:p>
          <a:p>
            <a:pPr marL="361950" indent="-361950" algn="just" eaLnBrk="1" hangingPunct="1">
              <a:lnSpc>
                <a:spcPts val="4200"/>
              </a:lnSpc>
              <a:spcBef>
                <a:spcPts val="0"/>
              </a:spcBef>
              <a:buClr>
                <a:schemeClr val="accent6">
                  <a:lumMod val="75000"/>
                </a:schemeClr>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3200" dirty="0">
                <a:solidFill>
                  <a:schemeClr val="tx1"/>
                </a:solidFill>
                <a:latin typeface="+mj-lt"/>
              </a:rPr>
              <a:t>Crédit prévu pour diverses acquisitions immobilières</a:t>
            </a:r>
          </a:p>
          <a:p>
            <a:pPr marL="361950" indent="-361950" algn="just" eaLnBrk="1" hangingPunct="1">
              <a:lnSpc>
                <a:spcPts val="4200"/>
              </a:lnSpc>
              <a:spcBef>
                <a:spcPts val="0"/>
              </a:spcBef>
              <a:buClr>
                <a:schemeClr val="accent6">
                  <a:lumMod val="75000"/>
                </a:schemeClr>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dirty="0">
              <a:latin typeface="+mj-lt"/>
            </a:endParaRPr>
          </a:p>
          <a:p>
            <a:pPr marL="361950" indent="-361950" algn="just" eaLnBrk="1" hangingPunct="1">
              <a:lnSpc>
                <a:spcPts val="4200"/>
              </a:lnSpc>
              <a:spcBef>
                <a:spcPts val="0"/>
              </a:spcBef>
              <a:buClr>
                <a:schemeClr val="accent6">
                  <a:lumMod val="75000"/>
                </a:schemeClr>
              </a:buClr>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3200" dirty="0">
                <a:solidFill>
                  <a:schemeClr val="tx1"/>
                </a:solidFill>
                <a:latin typeface="+mj-lt"/>
              </a:rPr>
              <a:t>Ces acquisitions pourront s’inscrire dans la continuit</a:t>
            </a:r>
            <a:r>
              <a:rPr lang="fr-FR" dirty="0">
                <a:latin typeface="+mj-lt"/>
              </a:rPr>
              <a:t>é de l’étude sur les centres bourgs.</a:t>
            </a:r>
            <a:endParaRPr lang="fr-FR" sz="3200" dirty="0">
              <a:solidFill>
                <a:schemeClr val="tx1"/>
              </a:solidFill>
              <a:latin typeface="+mj-lt"/>
            </a:endParaRPr>
          </a:p>
          <a:p>
            <a:pPr marL="0" indent="0" algn="just" eaLnBrk="1" hangingPunct="1">
              <a:lnSpc>
                <a:spcPts val="4200"/>
              </a:lnSpc>
              <a:spcBef>
                <a:spcPts val="0"/>
              </a:spcBef>
              <a:buClr>
                <a:schemeClr val="bg2">
                  <a:lumMod val="75000"/>
                </a:schemeClr>
              </a:buClr>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2000" i="1" dirty="0"/>
          </a:p>
        </p:txBody>
      </p:sp>
      <p:sp>
        <p:nvSpPr>
          <p:cNvPr id="63491" name="Espace réservé du numéro de diapositive 5"/>
          <p:cNvSpPr txBox="1">
            <a:spLocks noGrp="1"/>
          </p:cNvSpPr>
          <p:nvPr/>
        </p:nvSpPr>
        <p:spPr bwMode="auto">
          <a:xfrm>
            <a:off x="8798400" y="6611938"/>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635CF15C-498A-4F6D-B3C1-49FA74993F84}" type="slidenum">
              <a:rPr lang="fr-FR" altLang="fr-FR" sz="1200" b="1"/>
              <a:pPr algn="ctr" eaLnBrk="1" hangingPunct="1">
                <a:buClr>
                  <a:srgbClr val="000000"/>
                </a:buClr>
                <a:buSzPct val="100000"/>
                <a:buFont typeface="Times New Roman" panose="02020603050405020304" pitchFamily="18" charset="0"/>
                <a:buNone/>
              </a:pPr>
              <a:t>47</a:t>
            </a:fld>
            <a:endParaRPr lang="fr-FR" altLang="fr-FR" sz="1200" b="1" dirty="0"/>
          </a:p>
        </p:txBody>
      </p:sp>
      <p:sp>
        <p:nvSpPr>
          <p:cNvPr id="5" name="Text Box 10">
            <a:extLst>
              <a:ext uri="{FF2B5EF4-FFF2-40B4-BE49-F238E27FC236}">
                <a16:creationId xmlns:a16="http://schemas.microsoft.com/office/drawing/2014/main" id="{7F5C3146-CAA6-4E4C-BAE8-DF54EB83C0C3}"/>
              </a:ext>
            </a:extLst>
          </p:cNvPr>
          <p:cNvSpPr txBox="1">
            <a:spLocks noChangeArrowheads="1"/>
          </p:cNvSpPr>
          <p:nvPr/>
        </p:nvSpPr>
        <p:spPr bwMode="auto">
          <a:xfrm>
            <a:off x="-12448" y="0"/>
            <a:ext cx="9170848" cy="149271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DEPENSES D’INVESTISSEMENT-     ACQUISITIONS IMMOBILIERES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oneTexte 4"/>
          <p:cNvSpPr txBox="1">
            <a:spLocks noChangeArrowheads="1"/>
          </p:cNvSpPr>
          <p:nvPr/>
        </p:nvSpPr>
        <p:spPr bwMode="auto">
          <a:xfrm>
            <a:off x="49506" y="948403"/>
            <a:ext cx="9144000" cy="579438"/>
          </a:xfrm>
          <a:prstGeom prst="rect">
            <a:avLst/>
          </a:prstGeom>
          <a:no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u="sng" dirty="0">
                <a:solidFill>
                  <a:schemeClr val="accent6">
                    <a:lumMod val="75000"/>
                  </a:schemeClr>
                </a:solidFill>
                <a:latin typeface="+mj-lt"/>
              </a:rPr>
              <a:t>ACQUISITIONS DE BIENS D’EQUIPEMENT</a:t>
            </a:r>
          </a:p>
        </p:txBody>
      </p:sp>
      <p:sp>
        <p:nvSpPr>
          <p:cNvPr id="64515" name="ZoneTexte 5"/>
          <p:cNvSpPr txBox="1">
            <a:spLocks noChangeArrowheads="1"/>
          </p:cNvSpPr>
          <p:nvPr/>
        </p:nvSpPr>
        <p:spPr bwMode="auto">
          <a:xfrm>
            <a:off x="264612" y="1700808"/>
            <a:ext cx="8713788" cy="484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457200" indent="-457200" algn="just" eaLnBrk="1" hangingPunct="1">
              <a:spcBef>
                <a:spcPts val="500"/>
              </a:spcBef>
              <a:buClr>
                <a:schemeClr val="accent6">
                  <a:lumMod val="75000"/>
                </a:schemeClr>
              </a:buClr>
              <a:buSzPct val="100000"/>
              <a:buFont typeface="Arial" panose="020B0604020202020204" pitchFamily="34" charset="0"/>
              <a:buChar char="•"/>
            </a:pPr>
            <a:r>
              <a:rPr lang="fr-FR" altLang="fr-FR" sz="3200" dirty="0">
                <a:solidFill>
                  <a:schemeClr val="tx1"/>
                </a:solidFill>
                <a:latin typeface="+mj-lt"/>
              </a:rPr>
              <a:t>Renouvellement d’une partie de la flotte automobile, de matériels et mobiliers divers pour l’ensemble des services municipaux et des écoles</a:t>
            </a:r>
          </a:p>
          <a:p>
            <a:pPr marL="457200" indent="-457200" algn="just" eaLnBrk="1" hangingPunct="1">
              <a:spcBef>
                <a:spcPts val="500"/>
              </a:spcBef>
              <a:buClr>
                <a:schemeClr val="accent6">
                  <a:lumMod val="75000"/>
                </a:schemeClr>
              </a:buClr>
              <a:buSzPct val="100000"/>
              <a:buFont typeface="Arial" panose="020B0604020202020204" pitchFamily="34" charset="0"/>
              <a:buChar char="•"/>
            </a:pPr>
            <a:r>
              <a:rPr lang="fr-FR" altLang="fr-FR" sz="3200" dirty="0">
                <a:solidFill>
                  <a:schemeClr val="tx1"/>
                </a:solidFill>
                <a:latin typeface="+mj-lt"/>
              </a:rPr>
              <a:t>Acquisition d’un véhicule électrique</a:t>
            </a:r>
          </a:p>
          <a:p>
            <a:pPr marL="457200" indent="-457200" algn="just" eaLnBrk="1" hangingPunct="1">
              <a:spcBef>
                <a:spcPts val="500"/>
              </a:spcBef>
              <a:buClr>
                <a:schemeClr val="accent6">
                  <a:lumMod val="75000"/>
                </a:schemeClr>
              </a:buClr>
              <a:buSzPct val="100000"/>
              <a:buFont typeface="Arial" panose="020B0604020202020204" pitchFamily="34" charset="0"/>
              <a:buChar char="•"/>
            </a:pPr>
            <a:r>
              <a:rPr lang="fr-FR" altLang="fr-FR" sz="3200" dirty="0">
                <a:solidFill>
                  <a:schemeClr val="tx1"/>
                </a:solidFill>
                <a:latin typeface="+mj-lt"/>
              </a:rPr>
              <a:t>Poursuite du développement de la vidéo protection  </a:t>
            </a:r>
            <a:endParaRPr lang="fr-FR" altLang="fr-FR" sz="3200" b="1" dirty="0">
              <a:solidFill>
                <a:schemeClr val="tx1"/>
              </a:solidFill>
              <a:latin typeface="+mj-lt"/>
            </a:endParaRPr>
          </a:p>
          <a:p>
            <a:pPr marL="457200" indent="-457200" algn="just" eaLnBrk="1" hangingPunct="1">
              <a:spcBef>
                <a:spcPts val="500"/>
              </a:spcBef>
              <a:buClr>
                <a:schemeClr val="accent6">
                  <a:lumMod val="75000"/>
                </a:schemeClr>
              </a:buClr>
              <a:buSzPct val="100000"/>
              <a:buFont typeface="Arial" panose="020B0604020202020204" pitchFamily="34" charset="0"/>
              <a:buChar char="•"/>
            </a:pPr>
            <a:r>
              <a:rPr lang="fr-FR" altLang="fr-FR" sz="3200" dirty="0">
                <a:solidFill>
                  <a:schemeClr val="tx1"/>
                </a:solidFill>
                <a:latin typeface="+mj-lt"/>
              </a:rPr>
              <a:t>Renouvellement annuel du matériel informatique des différents services municipaux.</a:t>
            </a:r>
          </a:p>
          <a:p>
            <a:pPr marL="457200" indent="-457200" algn="just" eaLnBrk="1" hangingPunct="1">
              <a:spcBef>
                <a:spcPts val="500"/>
              </a:spcBef>
              <a:buClr>
                <a:schemeClr val="accent6">
                  <a:lumMod val="75000"/>
                </a:schemeClr>
              </a:buClr>
              <a:buSzPct val="100000"/>
              <a:buFont typeface="Arial" panose="020B0604020202020204" pitchFamily="34" charset="0"/>
              <a:buChar char="•"/>
            </a:pPr>
            <a:r>
              <a:rPr lang="fr-FR" altLang="fr-FR" sz="3200" dirty="0">
                <a:solidFill>
                  <a:schemeClr val="tx1"/>
                </a:solidFill>
                <a:latin typeface="+mj-lt"/>
              </a:rPr>
              <a:t>Logiciel ressources humaines</a:t>
            </a:r>
          </a:p>
          <a:p>
            <a:pPr marL="457200" indent="-457200" algn="just" eaLnBrk="1" hangingPunct="1">
              <a:spcBef>
                <a:spcPts val="500"/>
              </a:spcBef>
              <a:buClr>
                <a:schemeClr val="accent6">
                  <a:lumMod val="75000"/>
                </a:schemeClr>
              </a:buClr>
              <a:buSzPct val="100000"/>
              <a:buFont typeface="Arial" panose="020B0604020202020204" pitchFamily="34" charset="0"/>
              <a:buChar char="•"/>
            </a:pPr>
            <a:r>
              <a:rPr lang="fr-FR" altLang="fr-FR" sz="3200" dirty="0">
                <a:solidFill>
                  <a:schemeClr val="tx1"/>
                </a:solidFill>
                <a:latin typeface="+mj-lt"/>
              </a:rPr>
              <a:t>Borne recharge véhicule</a:t>
            </a:r>
            <a:endParaRPr lang="fr-FR" altLang="fr-FR" sz="3200" dirty="0">
              <a:solidFill>
                <a:schemeClr val="tx1"/>
              </a:solidFill>
              <a:latin typeface="Calibri" panose="020F0502020204030204" pitchFamily="34" charset="0"/>
            </a:endParaRPr>
          </a:p>
        </p:txBody>
      </p:sp>
      <p:sp>
        <p:nvSpPr>
          <p:cNvPr id="64517" name="Espace réservé du numéro de diapositive 3"/>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D085953E-F47B-45FF-A25F-1C1D8727A96A}" type="slidenum">
              <a:rPr lang="fr-FR" altLang="fr-FR" sz="1200" b="1"/>
              <a:pPr algn="ctr" eaLnBrk="1" hangingPunct="1">
                <a:buClr>
                  <a:srgbClr val="000000"/>
                </a:buClr>
                <a:buSzPct val="100000"/>
                <a:buFont typeface="Times New Roman" panose="02020603050405020304" pitchFamily="18" charset="0"/>
                <a:buNone/>
              </a:pPr>
              <a:t>48</a:t>
            </a:fld>
            <a:endParaRPr lang="fr-FR" altLang="fr-FR" sz="1200" b="1" dirty="0"/>
          </a:p>
        </p:txBody>
      </p:sp>
      <p:sp>
        <p:nvSpPr>
          <p:cNvPr id="5" name="Text Box 10">
            <a:extLst>
              <a:ext uri="{FF2B5EF4-FFF2-40B4-BE49-F238E27FC236}">
                <a16:creationId xmlns:a16="http://schemas.microsoft.com/office/drawing/2014/main" id="{B3329733-976E-407F-95CC-9ECBF9F060A1}"/>
              </a:ext>
            </a:extLst>
          </p:cNvPr>
          <p:cNvSpPr txBox="1">
            <a:spLocks noChangeArrowheads="1"/>
          </p:cNvSpPr>
          <p:nvPr/>
        </p:nvSpPr>
        <p:spPr bwMode="auto">
          <a:xfrm>
            <a:off x="-12448" y="0"/>
            <a:ext cx="9170848" cy="149271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DEPENSES D’INVESTISSEMENT -                  BIENS D’EQUIPEMENT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85225" y="1138042"/>
            <a:ext cx="8893175" cy="471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342900" indent="-342900" algn="just" eaLnBrk="1" hangingPunct="1">
              <a:lnSpc>
                <a:spcPts val="3300"/>
              </a:lnSpc>
              <a:buClr>
                <a:schemeClr val="accent6">
                  <a:lumMod val="75000"/>
                </a:schemeClr>
              </a:buClr>
              <a:buSzPct val="100000"/>
              <a:buFont typeface="Arial" panose="020B0604020202020204" pitchFamily="34" charset="0"/>
              <a:buChar char="•"/>
            </a:pPr>
            <a:r>
              <a:rPr lang="fr-FR" altLang="fr-FR" sz="2400" b="1" dirty="0">
                <a:solidFill>
                  <a:schemeClr val="accent6">
                    <a:lumMod val="75000"/>
                  </a:schemeClr>
                </a:solidFill>
                <a:latin typeface="Roboto" pitchFamily="2" charset="0"/>
                <a:ea typeface="Roboto" pitchFamily="2" charset="0"/>
              </a:rPr>
              <a:t>Mise en valeur du patrimoine : </a:t>
            </a:r>
          </a:p>
          <a:p>
            <a:pPr marL="457200" indent="-457200" algn="just" eaLnBrk="1" hangingPunct="1">
              <a:lnSpc>
                <a:spcPts val="3300"/>
              </a:lnSpc>
              <a:buClr>
                <a:schemeClr val="accent6">
                  <a:lumMod val="75000"/>
                </a:schemeClr>
              </a:buClr>
              <a:buSzPct val="100000"/>
              <a:buFont typeface="Courier New" panose="02070309020205020404" pitchFamily="49" charset="0"/>
              <a:buChar char="o"/>
            </a:pPr>
            <a:r>
              <a:rPr lang="fr-FR" altLang="fr-FR" sz="2400" dirty="0">
                <a:solidFill>
                  <a:schemeClr val="tx1"/>
                </a:solidFill>
                <a:latin typeface="Roboto" pitchFamily="2" charset="0"/>
                <a:ea typeface="Roboto" pitchFamily="2" charset="0"/>
              </a:rPr>
              <a:t>Nouvelle tranche pour l’aménagement de </a:t>
            </a:r>
            <a:r>
              <a:rPr lang="fr-FR" altLang="fr-FR" sz="2400" b="1" dirty="0">
                <a:solidFill>
                  <a:schemeClr val="accent6">
                    <a:lumMod val="75000"/>
                  </a:schemeClr>
                </a:solidFill>
                <a:latin typeface="Roboto" pitchFamily="2" charset="0"/>
                <a:ea typeface="Roboto" pitchFamily="2" charset="0"/>
              </a:rPr>
              <a:t>la Maison des Remparts</a:t>
            </a:r>
          </a:p>
          <a:p>
            <a:pPr algn="just" eaLnBrk="1" hangingPunct="1">
              <a:lnSpc>
                <a:spcPts val="3300"/>
              </a:lnSpc>
              <a:buClr>
                <a:schemeClr val="accent6">
                  <a:lumMod val="75000"/>
                </a:schemeClr>
              </a:buClr>
              <a:buSzPct val="100000"/>
              <a:buFont typeface="Arial" panose="020B0604020202020204" pitchFamily="34" charset="0"/>
              <a:buChar char="•"/>
            </a:pPr>
            <a:endParaRPr lang="fr-FR" altLang="fr-FR" sz="2400" dirty="0">
              <a:solidFill>
                <a:schemeClr val="tx1"/>
              </a:solidFill>
              <a:latin typeface="Roboto" pitchFamily="2" charset="0"/>
              <a:ea typeface="Roboto" pitchFamily="2" charset="0"/>
            </a:endParaRPr>
          </a:p>
          <a:p>
            <a:pPr marL="457200" indent="-457200" algn="just" eaLnBrk="1" hangingPunct="1">
              <a:lnSpc>
                <a:spcPts val="3300"/>
              </a:lnSpc>
              <a:buClr>
                <a:schemeClr val="bg2">
                  <a:lumMod val="75000"/>
                </a:schemeClr>
              </a:buClr>
              <a:buSzPct val="100000"/>
              <a:buFont typeface="Arial" panose="020B0604020202020204" pitchFamily="34" charset="0"/>
              <a:buChar char="•"/>
            </a:pPr>
            <a:r>
              <a:rPr lang="fr-FR" altLang="fr-FR" sz="2400" dirty="0">
                <a:solidFill>
                  <a:schemeClr val="tx1"/>
                </a:solidFill>
                <a:latin typeface="Roboto" pitchFamily="2" charset="0"/>
                <a:ea typeface="Roboto" pitchFamily="2" charset="0"/>
              </a:rPr>
              <a:t>Extension et travaux d’isolation </a:t>
            </a:r>
            <a:r>
              <a:rPr lang="fr-FR" altLang="fr-FR" sz="2400" b="1" dirty="0">
                <a:solidFill>
                  <a:schemeClr val="accent6">
                    <a:lumMod val="75000"/>
                  </a:schemeClr>
                </a:solidFill>
                <a:latin typeface="Roboto" pitchFamily="2" charset="0"/>
                <a:ea typeface="Roboto" pitchFamily="2" charset="0"/>
              </a:rPr>
              <a:t>salle Polyvalente</a:t>
            </a:r>
            <a:endParaRPr lang="fr-FR" altLang="fr-FR" sz="1600" dirty="0">
              <a:solidFill>
                <a:schemeClr val="tx1"/>
              </a:solidFill>
              <a:latin typeface="Calibri" panose="020F0502020204030204" pitchFamily="34" charset="0"/>
            </a:endParaRPr>
          </a:p>
          <a:p>
            <a:pPr marL="457200" indent="-457200" algn="just" eaLnBrk="1" hangingPunct="1">
              <a:lnSpc>
                <a:spcPts val="3300"/>
              </a:lnSpc>
              <a:buClr>
                <a:schemeClr val="accent6">
                  <a:lumMod val="75000"/>
                </a:schemeClr>
              </a:buClr>
              <a:buSzPct val="100000"/>
              <a:buFont typeface="Courier New" panose="02070309020205020404" pitchFamily="49" charset="0"/>
              <a:buChar char="o"/>
            </a:pPr>
            <a:endParaRPr lang="fr-FR" altLang="fr-FR" sz="2400" dirty="0">
              <a:solidFill>
                <a:schemeClr val="tx1"/>
              </a:solidFill>
              <a:latin typeface="Roboto" pitchFamily="2" charset="0"/>
              <a:ea typeface="Roboto" pitchFamily="2" charset="0"/>
            </a:endParaRPr>
          </a:p>
          <a:p>
            <a:pPr marL="342900" indent="-342900" algn="just" eaLnBrk="1" hangingPunct="1">
              <a:lnSpc>
                <a:spcPts val="3300"/>
              </a:lnSpc>
              <a:buClr>
                <a:schemeClr val="accent6">
                  <a:lumMod val="75000"/>
                </a:schemeClr>
              </a:buClr>
              <a:buSzPct val="100000"/>
              <a:buFont typeface="Arial" panose="020B0604020202020204" pitchFamily="34" charset="0"/>
              <a:buChar char="•"/>
            </a:pPr>
            <a:r>
              <a:rPr lang="fr-FR" altLang="fr-FR" sz="2400" b="1" dirty="0">
                <a:solidFill>
                  <a:schemeClr val="accent6">
                    <a:lumMod val="75000"/>
                  </a:schemeClr>
                </a:solidFill>
                <a:latin typeface="Roboto" pitchFamily="2" charset="0"/>
                <a:ea typeface="Roboto" pitchFamily="2" charset="0"/>
              </a:rPr>
              <a:t>Travaux de sécurité et d’accessibilité </a:t>
            </a:r>
            <a:r>
              <a:rPr lang="fr-FR" altLang="fr-FR" sz="2400" dirty="0">
                <a:solidFill>
                  <a:schemeClr val="tx1"/>
                </a:solidFill>
                <a:latin typeface="Roboto" pitchFamily="2" charset="0"/>
                <a:ea typeface="Roboto" pitchFamily="2" charset="0"/>
              </a:rPr>
              <a:t>dans les bâtiments communaux.</a:t>
            </a:r>
          </a:p>
          <a:p>
            <a:pPr algn="just" eaLnBrk="1" hangingPunct="1">
              <a:lnSpc>
                <a:spcPts val="3300"/>
              </a:lnSpc>
              <a:buClr>
                <a:schemeClr val="accent6">
                  <a:lumMod val="75000"/>
                </a:schemeClr>
              </a:buClr>
              <a:buSzPct val="100000"/>
            </a:pPr>
            <a:endParaRPr lang="fr-FR" altLang="fr-FR" sz="2400" b="1" dirty="0">
              <a:solidFill>
                <a:schemeClr val="accent6">
                  <a:lumMod val="75000"/>
                </a:schemeClr>
              </a:solidFill>
              <a:latin typeface="Roboto" pitchFamily="2" charset="0"/>
              <a:ea typeface="Roboto" pitchFamily="2" charset="0"/>
            </a:endParaRPr>
          </a:p>
          <a:p>
            <a:pPr marL="342900" indent="-342900" algn="just" eaLnBrk="1" hangingPunct="1">
              <a:lnSpc>
                <a:spcPts val="3300"/>
              </a:lnSpc>
              <a:buClr>
                <a:schemeClr val="accent6">
                  <a:lumMod val="75000"/>
                </a:schemeClr>
              </a:buClr>
              <a:buSzPct val="100000"/>
              <a:buFont typeface="Arial" panose="020B0604020202020204" pitchFamily="34" charset="0"/>
              <a:buChar char="•"/>
            </a:pPr>
            <a:r>
              <a:rPr lang="fr-FR" altLang="fr-FR" sz="2400" b="1" dirty="0">
                <a:solidFill>
                  <a:schemeClr val="accent6">
                    <a:lumMod val="75000"/>
                  </a:schemeClr>
                </a:solidFill>
                <a:latin typeface="Roboto" pitchFamily="2" charset="0"/>
                <a:ea typeface="Roboto" pitchFamily="2" charset="0"/>
              </a:rPr>
              <a:t>Poursuite des travaux en régie </a:t>
            </a:r>
            <a:r>
              <a:rPr lang="fr-FR" altLang="fr-FR" sz="2400" dirty="0">
                <a:solidFill>
                  <a:schemeClr val="tx1"/>
                </a:solidFill>
                <a:latin typeface="Roboto" pitchFamily="2" charset="0"/>
                <a:ea typeface="Roboto" pitchFamily="2" charset="0"/>
              </a:rPr>
              <a:t>: réfection des locaux scolaires, administratifs, sportifs et associatifs</a:t>
            </a:r>
          </a:p>
        </p:txBody>
      </p:sp>
      <p:sp>
        <p:nvSpPr>
          <p:cNvPr id="65540"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68A0AC2A-7C0F-4885-B162-DB074C039FB4}" type="slidenum">
              <a:rPr lang="fr-FR" altLang="fr-FR" sz="1200" b="1"/>
              <a:pPr algn="ctr" eaLnBrk="1" hangingPunct="1">
                <a:buClr>
                  <a:srgbClr val="000000"/>
                </a:buClr>
                <a:buSzPct val="100000"/>
                <a:buFont typeface="Times New Roman" panose="02020603050405020304" pitchFamily="18" charset="0"/>
                <a:buNone/>
              </a:pPr>
              <a:t>49</a:t>
            </a:fld>
            <a:endParaRPr lang="fr-FR" altLang="fr-FR" sz="1200" b="1"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2439" y="1988840"/>
            <a:ext cx="1876336" cy="1217982"/>
          </a:xfrm>
          <a:prstGeom prst="ellipse">
            <a:avLst/>
          </a:prstGeom>
          <a:ln w="12700">
            <a:solidFill>
              <a:schemeClr val="accent6">
                <a:lumMod val="75000"/>
              </a:schemeClr>
            </a:solidFill>
          </a:ln>
        </p:spPr>
      </p:pic>
      <p:sp>
        <p:nvSpPr>
          <p:cNvPr id="6" name="Text Box 10">
            <a:extLst>
              <a:ext uri="{FF2B5EF4-FFF2-40B4-BE49-F238E27FC236}">
                <a16:creationId xmlns:a16="http://schemas.microsoft.com/office/drawing/2014/main" id="{44B21AE0-E32A-4878-BFA1-52C3ADA121F2}"/>
              </a:ext>
            </a:extLst>
          </p:cNvPr>
          <p:cNvSpPr txBox="1">
            <a:spLocks noChangeArrowheads="1"/>
          </p:cNvSpPr>
          <p:nvPr/>
        </p:nvSpPr>
        <p:spPr bwMode="auto">
          <a:xfrm>
            <a:off x="-53612" y="0"/>
            <a:ext cx="9170848" cy="938719"/>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DEPENSES D’INVESTISSEMENT- BATIMENTS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870" y="180741"/>
            <a:ext cx="8975435" cy="1044568"/>
          </a:xfrm>
        </p:spPr>
        <p:txBody>
          <a:bodyPr>
            <a:normAutofit/>
          </a:bodyPr>
          <a:lstStyle/>
          <a:p>
            <a:r>
              <a:rPr lang="fr-FR" sz="3000" b="1" dirty="0">
                <a:solidFill>
                  <a:srgbClr val="014593"/>
                </a:solidFill>
                <a:latin typeface="Roboto Th" pitchFamily="2" charset="0"/>
                <a:ea typeface="Roboto Th" pitchFamily="2" charset="0"/>
              </a:rPr>
              <a:t>La Commune en quelques chiffres  </a:t>
            </a:r>
          </a:p>
        </p:txBody>
      </p:sp>
      <p:sp>
        <p:nvSpPr>
          <p:cNvPr id="5" name="Espace réservé du numéro de diapositive 4"/>
          <p:cNvSpPr>
            <a:spLocks noGrp="1"/>
          </p:cNvSpPr>
          <p:nvPr>
            <p:ph type="sldNum" sz="quarter" idx="12"/>
          </p:nvPr>
        </p:nvSpPr>
        <p:spPr>
          <a:xfrm>
            <a:off x="6771983" y="5767792"/>
            <a:ext cx="2057400" cy="273844"/>
          </a:xfrm>
        </p:spPr>
        <p:txBody>
          <a:bodyPr/>
          <a:lstStyle/>
          <a:p>
            <a:fld id="{DC8AD2A0-C406-41EF-9BDA-C6C024495C66}" type="slidenum">
              <a:rPr lang="fr-FR" sz="1200">
                <a:solidFill>
                  <a:srgbClr val="014593"/>
                </a:solidFill>
                <a:latin typeface="Roboto" pitchFamily="2" charset="0"/>
                <a:ea typeface="Roboto" pitchFamily="2" charset="0"/>
              </a:rPr>
              <a:t>5</a:t>
            </a:fld>
            <a:endParaRPr lang="fr-FR" sz="1200" dirty="0">
              <a:solidFill>
                <a:srgbClr val="014593"/>
              </a:solidFill>
              <a:latin typeface="Roboto" pitchFamily="2" charset="0"/>
              <a:ea typeface="Roboto" pitchFamily="2" charset="0"/>
            </a:endParaRPr>
          </a:p>
        </p:txBody>
      </p:sp>
      <p:sp>
        <p:nvSpPr>
          <p:cNvPr id="16" name="Rectangle 15"/>
          <p:cNvSpPr/>
          <p:nvPr/>
        </p:nvSpPr>
        <p:spPr>
          <a:xfrm>
            <a:off x="7197129" y="2179104"/>
            <a:ext cx="221227" cy="1903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rot="5400000">
            <a:off x="6719380" y="2121805"/>
            <a:ext cx="234617" cy="3816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5" name="Tableau 14"/>
          <p:cNvGraphicFramePr>
            <a:graphicFrameLocks noGrp="1"/>
          </p:cNvGraphicFramePr>
          <p:nvPr>
            <p:extLst>
              <p:ext uri="{D42A27DB-BD31-4B8C-83A1-F6EECF244321}">
                <p14:modId xmlns:p14="http://schemas.microsoft.com/office/powerpoint/2010/main" val="4219330769"/>
              </p:ext>
            </p:extLst>
          </p:nvPr>
        </p:nvGraphicFramePr>
        <p:xfrm>
          <a:off x="395536" y="1225309"/>
          <a:ext cx="8241578" cy="4858392"/>
        </p:xfrm>
        <a:graphic>
          <a:graphicData uri="http://schemas.openxmlformats.org/drawingml/2006/table">
            <a:tbl>
              <a:tblPr firstRow="1" bandRow="1">
                <a:tableStyleId>{5C22544A-7EE6-4342-B048-85BDC9FD1C3A}</a:tableStyleId>
              </a:tblPr>
              <a:tblGrid>
                <a:gridCol w="5217243">
                  <a:extLst>
                    <a:ext uri="{9D8B030D-6E8A-4147-A177-3AD203B41FA5}">
                      <a16:colId xmlns:a16="http://schemas.microsoft.com/office/drawing/2014/main" val="20000"/>
                    </a:ext>
                  </a:extLst>
                </a:gridCol>
                <a:gridCol w="3024335">
                  <a:extLst>
                    <a:ext uri="{9D8B030D-6E8A-4147-A177-3AD203B41FA5}">
                      <a16:colId xmlns:a16="http://schemas.microsoft.com/office/drawing/2014/main" val="20001"/>
                    </a:ext>
                  </a:extLst>
                </a:gridCol>
              </a:tblGrid>
              <a:tr h="694056">
                <a:tc>
                  <a:txBody>
                    <a:bodyPr/>
                    <a:lstStyle/>
                    <a:p>
                      <a:r>
                        <a:rPr lang="fr-FR" sz="2000" dirty="0">
                          <a:latin typeface="Roboto" pitchFamily="2" charset="0"/>
                          <a:ea typeface="Roboto" pitchFamily="2" charset="0"/>
                        </a:rPr>
                        <a:t>Au 1</a:t>
                      </a:r>
                      <a:r>
                        <a:rPr lang="fr-FR" sz="2000" baseline="30000" dirty="0">
                          <a:latin typeface="Roboto" pitchFamily="2" charset="0"/>
                          <a:ea typeface="Roboto" pitchFamily="2" charset="0"/>
                        </a:rPr>
                        <a:t>er</a:t>
                      </a:r>
                      <a:r>
                        <a:rPr lang="fr-FR" sz="2000" dirty="0">
                          <a:latin typeface="Roboto" pitchFamily="2" charset="0"/>
                          <a:ea typeface="Roboto" pitchFamily="2" charset="0"/>
                        </a:rPr>
                        <a:t> janvier</a:t>
                      </a:r>
                      <a:r>
                        <a:rPr lang="fr-FR" sz="2000" baseline="0" dirty="0">
                          <a:latin typeface="Roboto" pitchFamily="2" charset="0"/>
                          <a:ea typeface="Roboto" pitchFamily="2" charset="0"/>
                        </a:rPr>
                        <a:t> 2022</a:t>
                      </a:r>
                      <a:endParaRPr lang="fr-FR" sz="2000" dirty="0">
                        <a:latin typeface="Roboto" pitchFamily="2" charset="0"/>
                        <a:ea typeface="Roboto" pitchFamily="2" charset="0"/>
                      </a:endParaRPr>
                    </a:p>
                  </a:txBody>
                  <a:tcPr marL="68580" marR="68580" marT="34290" marB="34290">
                    <a:solidFill>
                      <a:srgbClr val="072551"/>
                    </a:solidFill>
                  </a:tcPr>
                </a:tc>
                <a:tc>
                  <a:txBody>
                    <a:bodyPr/>
                    <a:lstStyle/>
                    <a:p>
                      <a:endParaRPr lang="fr-FR" sz="2000" dirty="0">
                        <a:latin typeface="Roboto" pitchFamily="2" charset="0"/>
                        <a:ea typeface="Roboto" pitchFamily="2" charset="0"/>
                      </a:endParaRPr>
                    </a:p>
                  </a:txBody>
                  <a:tcPr marL="68580" marR="68580" marT="34290" marB="34290">
                    <a:solidFill>
                      <a:srgbClr val="072551"/>
                    </a:solidFill>
                  </a:tcPr>
                </a:tc>
                <a:extLst>
                  <a:ext uri="{0D108BD9-81ED-4DB2-BD59-A6C34878D82A}">
                    <a16:rowId xmlns:a16="http://schemas.microsoft.com/office/drawing/2014/main" val="10000"/>
                  </a:ext>
                </a:extLst>
              </a:tr>
              <a:tr h="694056">
                <a:tc>
                  <a:txBody>
                    <a:bodyPr/>
                    <a:lstStyle/>
                    <a:p>
                      <a:r>
                        <a:rPr lang="fr-FR" sz="2000" dirty="0">
                          <a:latin typeface="Roboto" pitchFamily="2" charset="0"/>
                          <a:ea typeface="Roboto" pitchFamily="2" charset="0"/>
                        </a:rPr>
                        <a:t>Superficie</a:t>
                      </a:r>
                    </a:p>
                  </a:txBody>
                  <a:tcPr marL="68580" marR="68580" marT="34290" marB="34290">
                    <a:solidFill>
                      <a:srgbClr val="E1EFFF"/>
                    </a:solidFill>
                  </a:tcPr>
                </a:tc>
                <a:tc>
                  <a:txBody>
                    <a:bodyPr/>
                    <a:lstStyle/>
                    <a:p>
                      <a:r>
                        <a:rPr lang="fr-FR" sz="2000" dirty="0">
                          <a:latin typeface="Roboto" pitchFamily="2" charset="0"/>
                          <a:ea typeface="Roboto" pitchFamily="2" charset="0"/>
                        </a:rPr>
                        <a:t>4 062 hectares</a:t>
                      </a:r>
                    </a:p>
                  </a:txBody>
                  <a:tcPr marL="68580" marR="68580" marT="34290" marB="34290">
                    <a:solidFill>
                      <a:srgbClr val="E1EFFF"/>
                    </a:solidFill>
                  </a:tcPr>
                </a:tc>
                <a:extLst>
                  <a:ext uri="{0D108BD9-81ED-4DB2-BD59-A6C34878D82A}">
                    <a16:rowId xmlns:a16="http://schemas.microsoft.com/office/drawing/2014/main" val="10001"/>
                  </a:ext>
                </a:extLst>
              </a:tr>
              <a:tr h="694056">
                <a:tc>
                  <a:txBody>
                    <a:bodyPr/>
                    <a:lstStyle/>
                    <a:p>
                      <a:r>
                        <a:rPr lang="fr-FR" sz="2000" dirty="0">
                          <a:latin typeface="Roboto" pitchFamily="2" charset="0"/>
                          <a:ea typeface="Roboto" pitchFamily="2" charset="0"/>
                        </a:rPr>
                        <a:t>Population totale</a:t>
                      </a:r>
                    </a:p>
                  </a:txBody>
                  <a:tcPr marL="68580" marR="68580" marT="34290" marB="34290">
                    <a:solidFill>
                      <a:srgbClr val="E1EFFF"/>
                    </a:solidFill>
                  </a:tcPr>
                </a:tc>
                <a:tc>
                  <a:txBody>
                    <a:bodyPr/>
                    <a:lstStyle/>
                    <a:p>
                      <a:r>
                        <a:rPr lang="fr-FR" sz="2000" dirty="0">
                          <a:latin typeface="Roboto" pitchFamily="2" charset="0"/>
                          <a:ea typeface="Roboto" pitchFamily="2" charset="0"/>
                        </a:rPr>
                        <a:t>15 </a:t>
                      </a:r>
                      <a:r>
                        <a:rPr lang="fr-FR" sz="2000">
                          <a:latin typeface="Roboto" pitchFamily="2" charset="0"/>
                          <a:ea typeface="Roboto" pitchFamily="2" charset="0"/>
                        </a:rPr>
                        <a:t>509 habitants</a:t>
                      </a:r>
                      <a:endParaRPr lang="fr-FR" sz="2000" dirty="0">
                        <a:latin typeface="Roboto" pitchFamily="2" charset="0"/>
                        <a:ea typeface="Roboto" pitchFamily="2" charset="0"/>
                      </a:endParaRPr>
                    </a:p>
                  </a:txBody>
                  <a:tcPr marL="68580" marR="68580" marT="34290" marB="34290">
                    <a:solidFill>
                      <a:srgbClr val="E1EFFF"/>
                    </a:solidFill>
                  </a:tcPr>
                </a:tc>
                <a:extLst>
                  <a:ext uri="{0D108BD9-81ED-4DB2-BD59-A6C34878D82A}">
                    <a16:rowId xmlns:a16="http://schemas.microsoft.com/office/drawing/2014/main" val="1458576600"/>
                  </a:ext>
                </a:extLst>
              </a:tr>
              <a:tr h="694056">
                <a:tc>
                  <a:txBody>
                    <a:bodyPr/>
                    <a:lstStyle/>
                    <a:p>
                      <a:r>
                        <a:rPr lang="fr-FR" sz="2000" dirty="0">
                          <a:latin typeface="Roboto" pitchFamily="2" charset="0"/>
                          <a:ea typeface="Roboto" pitchFamily="2" charset="0"/>
                        </a:rPr>
                        <a:t>Bâtiments communaux</a:t>
                      </a:r>
                    </a:p>
                  </a:txBody>
                  <a:tcPr marL="68580" marR="68580" marT="34290" marB="34290">
                    <a:solidFill>
                      <a:srgbClr val="E1EFFF"/>
                    </a:solidFill>
                  </a:tcPr>
                </a:tc>
                <a:tc>
                  <a:txBody>
                    <a:bodyPr/>
                    <a:lstStyle/>
                    <a:p>
                      <a:r>
                        <a:rPr lang="fr-FR" sz="2000" dirty="0">
                          <a:latin typeface="Roboto" pitchFamily="2" charset="0"/>
                          <a:ea typeface="Roboto" pitchFamily="2" charset="0"/>
                        </a:rPr>
                        <a:t>63 742 km²</a:t>
                      </a:r>
                    </a:p>
                  </a:txBody>
                  <a:tcPr marL="68580" marR="68580" marT="34290" marB="34290">
                    <a:solidFill>
                      <a:srgbClr val="E1EFFF"/>
                    </a:solidFill>
                  </a:tcPr>
                </a:tc>
                <a:extLst>
                  <a:ext uri="{0D108BD9-81ED-4DB2-BD59-A6C34878D82A}">
                    <a16:rowId xmlns:a16="http://schemas.microsoft.com/office/drawing/2014/main" val="10003"/>
                  </a:ext>
                </a:extLst>
              </a:tr>
              <a:tr h="694056">
                <a:tc>
                  <a:txBody>
                    <a:bodyPr/>
                    <a:lstStyle/>
                    <a:p>
                      <a:r>
                        <a:rPr lang="fr-FR" sz="2000" dirty="0">
                          <a:latin typeface="Roboto" pitchFamily="2" charset="0"/>
                          <a:ea typeface="Roboto" pitchFamily="2" charset="0"/>
                        </a:rPr>
                        <a:t>Véhicules immatriculés</a:t>
                      </a:r>
                    </a:p>
                  </a:txBody>
                  <a:tcPr marL="68580" marR="68580" marT="34290" marB="34290">
                    <a:solidFill>
                      <a:srgbClr val="E1EFFF"/>
                    </a:solidFill>
                  </a:tcPr>
                </a:tc>
                <a:tc>
                  <a:txBody>
                    <a:bodyPr/>
                    <a:lstStyle/>
                    <a:p>
                      <a:r>
                        <a:rPr lang="fr-FR" sz="2000" dirty="0">
                          <a:latin typeface="Roboto" pitchFamily="2" charset="0"/>
                          <a:ea typeface="Roboto" pitchFamily="2" charset="0"/>
                        </a:rPr>
                        <a:t>44</a:t>
                      </a:r>
                    </a:p>
                  </a:txBody>
                  <a:tcPr marL="68580" marR="68580" marT="34290" marB="34290">
                    <a:solidFill>
                      <a:srgbClr val="E1EFFF"/>
                    </a:solidFill>
                  </a:tcPr>
                </a:tc>
                <a:extLst>
                  <a:ext uri="{0D108BD9-81ED-4DB2-BD59-A6C34878D82A}">
                    <a16:rowId xmlns:a16="http://schemas.microsoft.com/office/drawing/2014/main" val="10004"/>
                  </a:ext>
                </a:extLst>
              </a:tr>
              <a:tr h="694056">
                <a:tc>
                  <a:txBody>
                    <a:bodyPr/>
                    <a:lstStyle/>
                    <a:p>
                      <a:r>
                        <a:rPr lang="fr-FR" sz="2000" dirty="0">
                          <a:latin typeface="Roboto" pitchFamily="2" charset="0"/>
                          <a:ea typeface="Roboto" pitchFamily="2" charset="0"/>
                        </a:rPr>
                        <a:t>Espaces verts</a:t>
                      </a:r>
                    </a:p>
                  </a:txBody>
                  <a:tcPr marL="68580" marR="68580" marT="34290" marB="34290">
                    <a:solidFill>
                      <a:srgbClr val="E1EFFF"/>
                    </a:solidFill>
                  </a:tcPr>
                </a:tc>
                <a:tc>
                  <a:txBody>
                    <a:bodyPr/>
                    <a:lstStyle/>
                    <a:p>
                      <a:r>
                        <a:rPr lang="fr-FR" sz="2000" dirty="0">
                          <a:latin typeface="Roboto" pitchFamily="2" charset="0"/>
                          <a:ea typeface="Roboto" pitchFamily="2" charset="0"/>
                        </a:rPr>
                        <a:t>20 hectares</a:t>
                      </a:r>
                    </a:p>
                  </a:txBody>
                  <a:tcPr marL="68580" marR="68580" marT="34290" marB="34290">
                    <a:solidFill>
                      <a:srgbClr val="E1EFFF"/>
                    </a:solidFill>
                  </a:tcPr>
                </a:tc>
                <a:extLst>
                  <a:ext uri="{0D108BD9-81ED-4DB2-BD59-A6C34878D82A}">
                    <a16:rowId xmlns:a16="http://schemas.microsoft.com/office/drawing/2014/main" val="10005"/>
                  </a:ext>
                </a:extLst>
              </a:tr>
              <a:tr h="694056">
                <a:tc>
                  <a:txBody>
                    <a:bodyPr/>
                    <a:lstStyle/>
                    <a:p>
                      <a:r>
                        <a:rPr lang="fr-FR" sz="2000" dirty="0">
                          <a:latin typeface="Roboto" pitchFamily="2" charset="0"/>
                          <a:ea typeface="Roboto" pitchFamily="2" charset="0"/>
                        </a:rPr>
                        <a:t>Voirie </a:t>
                      </a:r>
                    </a:p>
                  </a:txBody>
                  <a:tcPr marL="68580" marR="68580" marT="34290" marB="34290">
                    <a:solidFill>
                      <a:srgbClr val="E1EFFF"/>
                    </a:solidFill>
                  </a:tcPr>
                </a:tc>
                <a:tc>
                  <a:txBody>
                    <a:bodyPr/>
                    <a:lstStyle/>
                    <a:p>
                      <a:r>
                        <a:rPr lang="fr-FR" sz="2000" dirty="0">
                          <a:latin typeface="Roboto" pitchFamily="2" charset="0"/>
                          <a:ea typeface="Roboto" pitchFamily="2" charset="0"/>
                        </a:rPr>
                        <a:t>191 kms</a:t>
                      </a:r>
                    </a:p>
                  </a:txBody>
                  <a:tcPr marL="68580" marR="68580" marT="34290" marB="34290">
                    <a:solidFill>
                      <a:srgbClr val="E1E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64321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87332" y="1844824"/>
            <a:ext cx="8813800" cy="520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457200" indent="-457200" algn="just" eaLnBrk="1" hangingPunct="1">
              <a:lnSpc>
                <a:spcPts val="3400"/>
              </a:lnSpc>
              <a:buClr>
                <a:schemeClr val="accent6">
                  <a:lumMod val="75000"/>
                </a:schemeClr>
              </a:buClr>
              <a:buSzPct val="100000"/>
              <a:buFont typeface="Arial" panose="020B0604020202020204" pitchFamily="34" charset="0"/>
              <a:buChar char="•"/>
            </a:pPr>
            <a:r>
              <a:rPr lang="fr-FR" altLang="fr-FR" sz="2700" b="1" dirty="0">
                <a:solidFill>
                  <a:schemeClr val="accent6">
                    <a:lumMod val="75000"/>
                  </a:schemeClr>
                </a:solidFill>
                <a:latin typeface="+mj-lt"/>
              </a:rPr>
              <a:t>Aménagement de l’avenue des Barques </a:t>
            </a:r>
            <a:r>
              <a:rPr lang="fr-FR" altLang="fr-FR" sz="2400" dirty="0">
                <a:solidFill>
                  <a:schemeClr val="tx1"/>
                </a:solidFill>
                <a:latin typeface="+mj-lt"/>
              </a:rPr>
              <a:t>avec une </a:t>
            </a:r>
            <a:r>
              <a:rPr lang="fr-FR" altLang="fr-FR" sz="2700" b="1" dirty="0">
                <a:solidFill>
                  <a:schemeClr val="accent6">
                    <a:lumMod val="75000"/>
                  </a:schemeClr>
                </a:solidFill>
                <a:latin typeface="+mj-lt"/>
              </a:rPr>
              <a:t>piste cyclable – 2</a:t>
            </a:r>
            <a:r>
              <a:rPr lang="fr-FR" altLang="fr-FR" sz="2700" b="1" baseline="30000" dirty="0">
                <a:solidFill>
                  <a:schemeClr val="accent6">
                    <a:lumMod val="75000"/>
                  </a:schemeClr>
                </a:solidFill>
                <a:latin typeface="+mj-lt"/>
              </a:rPr>
              <a:t>ème</a:t>
            </a:r>
            <a:r>
              <a:rPr lang="fr-FR" altLang="fr-FR" sz="2700" b="1" dirty="0">
                <a:solidFill>
                  <a:schemeClr val="accent6">
                    <a:lumMod val="75000"/>
                  </a:schemeClr>
                </a:solidFill>
                <a:latin typeface="+mj-lt"/>
              </a:rPr>
              <a:t> tranche</a:t>
            </a:r>
          </a:p>
          <a:p>
            <a:pPr marL="457200" indent="-457200" algn="just" eaLnBrk="1" hangingPunct="1">
              <a:lnSpc>
                <a:spcPts val="3400"/>
              </a:lnSpc>
              <a:buClr>
                <a:schemeClr val="accent6">
                  <a:lumMod val="75000"/>
                </a:schemeClr>
              </a:buClr>
              <a:buSzPct val="100000"/>
              <a:buFont typeface="Arial" panose="020B0604020202020204" pitchFamily="34" charset="0"/>
              <a:buChar char="•"/>
            </a:pPr>
            <a:endParaRPr lang="fr-FR" altLang="fr-FR" sz="1200" dirty="0">
              <a:solidFill>
                <a:srgbClr val="000000"/>
              </a:solidFill>
              <a:latin typeface="+mj-lt"/>
            </a:endParaRPr>
          </a:p>
          <a:p>
            <a:pPr marL="457200" indent="-457200" algn="just" eaLnBrk="1" hangingPunct="1">
              <a:lnSpc>
                <a:spcPts val="3400"/>
              </a:lnSpc>
              <a:buClr>
                <a:schemeClr val="accent6">
                  <a:lumMod val="75000"/>
                </a:schemeClr>
              </a:buClr>
              <a:buSzPct val="100000"/>
              <a:buFont typeface="Arial" panose="020B0604020202020204" pitchFamily="34" charset="0"/>
              <a:buChar char="•"/>
            </a:pPr>
            <a:r>
              <a:rPr lang="fr-FR" altLang="fr-FR" sz="2700" b="1" dirty="0">
                <a:solidFill>
                  <a:schemeClr val="accent6">
                    <a:lumMod val="75000"/>
                  </a:schemeClr>
                </a:solidFill>
                <a:latin typeface="+mj-lt"/>
              </a:rPr>
              <a:t>Aménagement de sécurité et d’accessibilité </a:t>
            </a:r>
            <a:r>
              <a:rPr lang="fr-FR" altLang="fr-FR" sz="2700" dirty="0">
                <a:solidFill>
                  <a:schemeClr val="tx1"/>
                </a:solidFill>
                <a:latin typeface="+mj-lt"/>
              </a:rPr>
              <a:t>: p</a:t>
            </a:r>
            <a:r>
              <a:rPr lang="fr-FR" altLang="fr-FR" sz="2700" dirty="0">
                <a:solidFill>
                  <a:srgbClr val="000000"/>
                </a:solidFill>
                <a:latin typeface="+mj-lt"/>
              </a:rPr>
              <a:t>oursuite de divers travaux pour améliorer l’accessibilité et la sécurité des piétons et des personnes à mobilité réduite.</a:t>
            </a:r>
          </a:p>
          <a:p>
            <a:pPr algn="just" eaLnBrk="1" hangingPunct="1">
              <a:buClr>
                <a:schemeClr val="accent6">
                  <a:lumMod val="75000"/>
                </a:schemeClr>
              </a:buClr>
            </a:pPr>
            <a:endParaRPr lang="fr-FR" altLang="fr-FR" sz="2700" b="1" dirty="0">
              <a:solidFill>
                <a:schemeClr val="accent6">
                  <a:lumMod val="75000"/>
                </a:schemeClr>
              </a:solidFill>
              <a:latin typeface="+mj-lt"/>
            </a:endParaRPr>
          </a:p>
          <a:p>
            <a:pPr marL="457200" indent="-457200" algn="just" eaLnBrk="1" hangingPunct="1">
              <a:buClr>
                <a:schemeClr val="accent6">
                  <a:lumMod val="75000"/>
                </a:schemeClr>
              </a:buClr>
              <a:buFont typeface="Arial" panose="020B0604020202020204" pitchFamily="34" charset="0"/>
              <a:buChar char="•"/>
            </a:pPr>
            <a:r>
              <a:rPr lang="fr-FR" altLang="fr-FR" sz="2700" dirty="0">
                <a:solidFill>
                  <a:srgbClr val="000042"/>
                </a:solidFill>
                <a:latin typeface="+mj-lt"/>
              </a:rPr>
              <a:t>Aménagement des </a:t>
            </a:r>
            <a:r>
              <a:rPr lang="fr-FR" altLang="fr-FR" sz="2700" b="1" dirty="0">
                <a:solidFill>
                  <a:schemeClr val="accent6">
                    <a:lumMod val="75000"/>
                  </a:schemeClr>
                </a:solidFill>
                <a:latin typeface="+mj-lt"/>
              </a:rPr>
              <a:t>bords de Loire (dernière tranche)</a:t>
            </a:r>
          </a:p>
          <a:p>
            <a:pPr marL="457200" indent="-457200" algn="just" eaLnBrk="1" hangingPunct="1">
              <a:buClr>
                <a:schemeClr val="accent6">
                  <a:lumMod val="75000"/>
                </a:schemeClr>
              </a:buClr>
              <a:buFont typeface="Arial" panose="020B0604020202020204" pitchFamily="34" charset="0"/>
              <a:buChar char="•"/>
            </a:pPr>
            <a:endParaRPr lang="fr-FR" altLang="fr-FR" sz="2700" b="1" dirty="0">
              <a:solidFill>
                <a:schemeClr val="accent6">
                  <a:lumMod val="75000"/>
                </a:schemeClr>
              </a:solidFill>
              <a:latin typeface="+mj-lt"/>
            </a:endParaRPr>
          </a:p>
          <a:p>
            <a:pPr marL="457200" indent="-457200" algn="just" eaLnBrk="1" hangingPunct="1">
              <a:buClr>
                <a:schemeClr val="accent6">
                  <a:lumMod val="75000"/>
                </a:schemeClr>
              </a:buClr>
              <a:buFont typeface="Arial" panose="020B0604020202020204" pitchFamily="34" charset="0"/>
              <a:buChar char="•"/>
            </a:pPr>
            <a:endParaRPr lang="fr-FR" altLang="fr-FR" sz="2700" b="1" dirty="0">
              <a:solidFill>
                <a:schemeClr val="accent6">
                  <a:lumMod val="75000"/>
                </a:schemeClr>
              </a:solidFill>
              <a:latin typeface="+mj-lt"/>
            </a:endParaRPr>
          </a:p>
          <a:p>
            <a:pPr algn="just" eaLnBrk="1" hangingPunct="1">
              <a:buClr>
                <a:schemeClr val="accent6">
                  <a:lumMod val="75000"/>
                </a:schemeClr>
              </a:buClr>
            </a:pPr>
            <a:endParaRPr lang="fr-FR" altLang="fr-FR" sz="2700" b="1" dirty="0">
              <a:solidFill>
                <a:schemeClr val="accent6">
                  <a:lumMod val="75000"/>
                </a:schemeClr>
              </a:solidFill>
              <a:latin typeface="+mj-lt"/>
            </a:endParaRPr>
          </a:p>
          <a:p>
            <a:pPr algn="just" eaLnBrk="1" hangingPunct="1">
              <a:buClr>
                <a:schemeClr val="bg2">
                  <a:lumMod val="75000"/>
                </a:schemeClr>
              </a:buClr>
            </a:pPr>
            <a:endParaRPr lang="fr-FR" altLang="fr-FR" sz="2700" b="1" dirty="0">
              <a:solidFill>
                <a:schemeClr val="bg2">
                  <a:lumMod val="50000"/>
                </a:schemeClr>
              </a:solidFill>
              <a:latin typeface="Calibri" panose="020F0502020204030204" pitchFamily="34" charset="0"/>
            </a:endParaRPr>
          </a:p>
        </p:txBody>
      </p:sp>
      <p:sp>
        <p:nvSpPr>
          <p:cNvPr id="66564"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A120915F-022E-40BE-AC5B-8F545ACB4288}" type="slidenum">
              <a:rPr lang="fr-FR" altLang="fr-FR" sz="1200" b="1"/>
              <a:pPr algn="ctr" eaLnBrk="1" hangingPunct="1">
                <a:buClr>
                  <a:srgbClr val="000000"/>
                </a:buClr>
                <a:buSzPct val="100000"/>
                <a:buFont typeface="Times New Roman" panose="02020603050405020304" pitchFamily="18" charset="0"/>
                <a:buNone/>
              </a:pPr>
              <a:t>50</a:t>
            </a:fld>
            <a:endParaRPr lang="fr-FR" altLang="fr-FR" sz="1200" b="1"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2043" y="5601182"/>
            <a:ext cx="1574625" cy="1180969"/>
          </a:xfrm>
          <a:prstGeom prst="ellipse">
            <a:avLst/>
          </a:prstGeom>
          <a:ln w="12700">
            <a:solidFill>
              <a:schemeClr val="accent6">
                <a:lumMod val="75000"/>
              </a:schemeClr>
            </a:solidFill>
          </a:ln>
        </p:spPr>
      </p:pic>
      <p:sp>
        <p:nvSpPr>
          <p:cNvPr id="6" name="Text Box 10">
            <a:extLst>
              <a:ext uri="{FF2B5EF4-FFF2-40B4-BE49-F238E27FC236}">
                <a16:creationId xmlns:a16="http://schemas.microsoft.com/office/drawing/2014/main" id="{284E7833-3139-46F6-B07B-43FB11D9C8A9}"/>
              </a:ext>
            </a:extLst>
          </p:cNvPr>
          <p:cNvSpPr txBox="1">
            <a:spLocks noChangeArrowheads="1"/>
          </p:cNvSpPr>
          <p:nvPr/>
        </p:nvSpPr>
        <p:spPr bwMode="auto">
          <a:xfrm>
            <a:off x="-12448" y="0"/>
            <a:ext cx="9170848" cy="149271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DEPENSES D’INVESTISSEMENT –                VOIRIE ET AMENAGEMENTS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467544" y="1556792"/>
            <a:ext cx="7704856" cy="380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285750" indent="-285750" algn="just" eaLnBrk="1" hangingPunct="1">
              <a:buClr>
                <a:schemeClr val="accent6">
                  <a:lumMod val="75000"/>
                </a:schemeClr>
              </a:buClr>
              <a:buSzPct val="100000"/>
              <a:buFont typeface="Arial" panose="020B0604020202020204" pitchFamily="34" charset="0"/>
              <a:buChar char="•"/>
            </a:pPr>
            <a:endParaRPr lang="fr-FR" altLang="fr-FR" sz="1600" dirty="0">
              <a:solidFill>
                <a:srgbClr val="000000"/>
              </a:solidFill>
              <a:latin typeface="+mj-lt"/>
            </a:endParaRPr>
          </a:p>
          <a:p>
            <a:pPr algn="just" eaLnBrk="1" hangingPunct="1">
              <a:lnSpc>
                <a:spcPts val="3400"/>
              </a:lnSpc>
              <a:buClr>
                <a:schemeClr val="accent6">
                  <a:lumMod val="75000"/>
                </a:schemeClr>
              </a:buClr>
              <a:buSzPct val="100000"/>
            </a:pPr>
            <a:endParaRPr lang="fr-FR" altLang="fr-FR" sz="2700" dirty="0">
              <a:solidFill>
                <a:schemeClr val="tx1"/>
              </a:solidFill>
              <a:latin typeface="+mj-lt"/>
            </a:endParaRPr>
          </a:p>
          <a:p>
            <a:pPr marL="457200" indent="-457200" algn="just" eaLnBrk="1" hangingPunct="1">
              <a:lnSpc>
                <a:spcPts val="3400"/>
              </a:lnSpc>
              <a:buClr>
                <a:schemeClr val="accent6">
                  <a:lumMod val="75000"/>
                </a:schemeClr>
              </a:buClr>
              <a:buSzPct val="100000"/>
              <a:buFont typeface="Arial" panose="020B0604020202020204" pitchFamily="34" charset="0"/>
              <a:buChar char="•"/>
            </a:pPr>
            <a:r>
              <a:rPr lang="fr-FR" altLang="fr-FR" sz="2700" dirty="0">
                <a:solidFill>
                  <a:schemeClr val="tx1"/>
                </a:solidFill>
                <a:latin typeface="+mj-lt"/>
              </a:rPr>
              <a:t>Travaux de la Maison des Remparts</a:t>
            </a:r>
          </a:p>
          <a:p>
            <a:pPr marL="457200" indent="-457200" algn="just" eaLnBrk="1" hangingPunct="1">
              <a:lnSpc>
                <a:spcPts val="3400"/>
              </a:lnSpc>
              <a:buClr>
                <a:schemeClr val="accent6">
                  <a:lumMod val="75000"/>
                </a:schemeClr>
              </a:buClr>
              <a:buSzPct val="100000"/>
              <a:buFont typeface="Arial" panose="020B0604020202020204" pitchFamily="34" charset="0"/>
              <a:buChar char="•"/>
            </a:pPr>
            <a:endParaRPr lang="fr-FR" altLang="fr-FR" sz="2700" dirty="0">
              <a:solidFill>
                <a:schemeClr val="tx1"/>
              </a:solidFill>
              <a:latin typeface="+mj-lt"/>
            </a:endParaRPr>
          </a:p>
          <a:p>
            <a:pPr marL="457200" indent="-457200" algn="just" eaLnBrk="1" hangingPunct="1">
              <a:lnSpc>
                <a:spcPts val="3400"/>
              </a:lnSpc>
              <a:buClr>
                <a:schemeClr val="accent6">
                  <a:lumMod val="75000"/>
                </a:schemeClr>
              </a:buClr>
              <a:buSzPct val="100000"/>
              <a:buFont typeface="Arial" panose="020B0604020202020204" pitchFamily="34" charset="0"/>
              <a:buChar char="•"/>
            </a:pPr>
            <a:r>
              <a:rPr lang="fr-FR" altLang="fr-FR" sz="2700" dirty="0">
                <a:solidFill>
                  <a:schemeClr val="tx1"/>
                </a:solidFill>
                <a:latin typeface="+mj-lt"/>
              </a:rPr>
              <a:t>Aménagement des Bords de Loire (en fin d’année)</a:t>
            </a:r>
          </a:p>
          <a:p>
            <a:pPr marL="457200" indent="-457200" algn="just" eaLnBrk="1" hangingPunct="1">
              <a:lnSpc>
                <a:spcPts val="3400"/>
              </a:lnSpc>
              <a:buClr>
                <a:schemeClr val="accent6">
                  <a:lumMod val="75000"/>
                </a:schemeClr>
              </a:buClr>
              <a:buSzPct val="100000"/>
              <a:buFont typeface="Arial" panose="020B0604020202020204" pitchFamily="34" charset="0"/>
              <a:buChar char="•"/>
            </a:pPr>
            <a:endParaRPr lang="fr-FR" altLang="fr-FR" sz="2700" dirty="0">
              <a:solidFill>
                <a:schemeClr val="tx1"/>
              </a:solidFill>
              <a:latin typeface="+mj-lt"/>
            </a:endParaRPr>
          </a:p>
          <a:p>
            <a:pPr marL="457200" indent="-457200" algn="just" eaLnBrk="1" hangingPunct="1">
              <a:lnSpc>
                <a:spcPts val="3400"/>
              </a:lnSpc>
              <a:buClr>
                <a:schemeClr val="accent6">
                  <a:lumMod val="75000"/>
                </a:schemeClr>
              </a:buClr>
              <a:buSzPct val="100000"/>
              <a:buFont typeface="Arial" panose="020B0604020202020204" pitchFamily="34" charset="0"/>
              <a:buChar char="•"/>
            </a:pPr>
            <a:r>
              <a:rPr lang="fr-FR" altLang="fr-FR" sz="2700" dirty="0">
                <a:solidFill>
                  <a:schemeClr val="tx1"/>
                </a:solidFill>
                <a:latin typeface="+mj-lt"/>
              </a:rPr>
              <a:t>Travaux de la salle polyvalente</a:t>
            </a:r>
          </a:p>
          <a:p>
            <a:pPr marL="457200" indent="-457200" algn="just" eaLnBrk="1" hangingPunct="1">
              <a:lnSpc>
                <a:spcPts val="3400"/>
              </a:lnSpc>
              <a:buClr>
                <a:schemeClr val="accent6">
                  <a:lumMod val="75000"/>
                </a:schemeClr>
              </a:buClr>
              <a:buSzPct val="100000"/>
              <a:buFont typeface="Arial" panose="020B0604020202020204" pitchFamily="34" charset="0"/>
              <a:buChar char="•"/>
            </a:pPr>
            <a:endParaRPr lang="fr-FR" altLang="fr-FR" sz="2700" dirty="0">
              <a:solidFill>
                <a:schemeClr val="tx1"/>
              </a:solidFill>
              <a:latin typeface="+mj-lt"/>
            </a:endParaRPr>
          </a:p>
          <a:p>
            <a:pPr algn="just" eaLnBrk="1" hangingPunct="1">
              <a:buClr>
                <a:schemeClr val="bg2">
                  <a:lumMod val="75000"/>
                </a:schemeClr>
              </a:buClr>
            </a:pPr>
            <a:endParaRPr lang="fr-FR" altLang="fr-FR" sz="2700" dirty="0">
              <a:solidFill>
                <a:schemeClr val="tx1"/>
              </a:solidFill>
              <a:latin typeface="Calibri" panose="020F0502020204030204" pitchFamily="34" charset="0"/>
            </a:endParaRPr>
          </a:p>
        </p:txBody>
      </p:sp>
      <p:sp>
        <p:nvSpPr>
          <p:cNvPr id="66564"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A120915F-022E-40BE-AC5B-8F545ACB4288}" type="slidenum">
              <a:rPr lang="fr-FR" altLang="fr-FR" sz="1200" b="1"/>
              <a:pPr algn="ctr" eaLnBrk="1" hangingPunct="1">
                <a:buClr>
                  <a:srgbClr val="000000"/>
                </a:buClr>
                <a:buSzPct val="100000"/>
                <a:buFont typeface="Times New Roman" panose="02020603050405020304" pitchFamily="18" charset="0"/>
                <a:buNone/>
              </a:pPr>
              <a:t>51</a:t>
            </a:fld>
            <a:endParaRPr lang="fr-FR" altLang="fr-FR" sz="1200" b="1" dirty="0"/>
          </a:p>
        </p:txBody>
      </p:sp>
      <p:sp>
        <p:nvSpPr>
          <p:cNvPr id="5" name="Text Box 10">
            <a:extLst>
              <a:ext uri="{FF2B5EF4-FFF2-40B4-BE49-F238E27FC236}">
                <a16:creationId xmlns:a16="http://schemas.microsoft.com/office/drawing/2014/main" id="{1A641214-7EF7-4EA1-95DA-1A326F418DCF}"/>
              </a:ext>
            </a:extLst>
          </p:cNvPr>
          <p:cNvSpPr txBox="1">
            <a:spLocks noChangeArrowheads="1"/>
          </p:cNvSpPr>
          <p:nvPr/>
        </p:nvSpPr>
        <p:spPr bwMode="auto">
          <a:xfrm>
            <a:off x="-12448" y="0"/>
            <a:ext cx="9170848" cy="149271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DEPENSES D’INVESTISSEMENT – AUTORISATIONS DE PROGRAMME</a:t>
            </a:r>
          </a:p>
        </p:txBody>
      </p:sp>
    </p:spTree>
    <p:extLst>
      <p:ext uri="{BB962C8B-B14F-4D97-AF65-F5344CB8AC3E}">
        <p14:creationId xmlns:p14="http://schemas.microsoft.com/office/powerpoint/2010/main" val="27653357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4294967295"/>
          </p:nvPr>
        </p:nvSpPr>
        <p:spPr>
          <a:xfrm>
            <a:off x="179512" y="1100630"/>
            <a:ext cx="8434388" cy="5904656"/>
          </a:xfrm>
        </p:spPr>
        <p:txBody>
          <a:bodyPr/>
          <a:lstStyle/>
          <a:p>
            <a:pPr marL="0" indent="0" eaLnBrk="1" hangingPunct="1">
              <a:spcBef>
                <a:spcPct val="0"/>
              </a:spcBef>
              <a:buClr>
                <a:schemeClr val="bg2">
                  <a:lumMod val="50000"/>
                </a:schemeClr>
              </a:buClr>
              <a:buNone/>
            </a:pPr>
            <a:endParaRPr lang="fr-FR" altLang="fr-FR" b="1" dirty="0">
              <a:solidFill>
                <a:schemeClr val="bg2">
                  <a:lumMod val="50000"/>
                </a:schemeClr>
              </a:solidFill>
              <a:latin typeface="+mj-lt"/>
            </a:endParaRPr>
          </a:p>
          <a:p>
            <a:r>
              <a:rPr lang="fr-FR" altLang="fr-FR" sz="2800" dirty="0">
                <a:latin typeface="+mj-lt"/>
              </a:rPr>
              <a:t>Travaux de réfection de chaussée : chemin des </a:t>
            </a:r>
            <a:r>
              <a:rPr lang="fr-FR" altLang="fr-FR" sz="2800" dirty="0" err="1">
                <a:latin typeface="+mj-lt"/>
              </a:rPr>
              <a:t>Flachats</a:t>
            </a:r>
            <a:r>
              <a:rPr lang="fr-FR" altLang="fr-FR" sz="2800" dirty="0">
                <a:latin typeface="+mj-lt"/>
              </a:rPr>
              <a:t>, boulevard Carnot, une section de la rue Gambetta, fin de la réfection de l’ouvrage d’art sur le </a:t>
            </a:r>
            <a:r>
              <a:rPr lang="fr-FR" altLang="fr-FR" sz="2800" dirty="0" err="1">
                <a:latin typeface="+mj-lt"/>
              </a:rPr>
              <a:t>Furan</a:t>
            </a:r>
            <a:endParaRPr lang="fr-FR" altLang="fr-FR" sz="2800" dirty="0">
              <a:latin typeface="+mj-lt"/>
            </a:endParaRPr>
          </a:p>
          <a:p>
            <a:pPr marL="0" indent="0">
              <a:buNone/>
            </a:pPr>
            <a:r>
              <a:rPr lang="fr-FR" altLang="fr-FR" sz="2800" dirty="0">
                <a:latin typeface="+mj-lt"/>
              </a:rPr>
              <a:t>	</a:t>
            </a:r>
          </a:p>
          <a:p>
            <a:r>
              <a:rPr lang="fr-FR" altLang="fr-FR" sz="2800" dirty="0">
                <a:latin typeface="+mj-lt"/>
              </a:rPr>
              <a:t> </a:t>
            </a:r>
            <a:r>
              <a:rPr lang="fr-FR" sz="2800" dirty="0"/>
              <a:t>Travaux éclairage public : avenue des Barques (2</a:t>
            </a:r>
            <a:r>
              <a:rPr lang="fr-FR" sz="2800" baseline="30000" dirty="0"/>
              <a:t>ème</a:t>
            </a:r>
            <a:r>
              <a:rPr lang="fr-FR" sz="2800" dirty="0"/>
              <a:t> tranche) et modernisation des lanternes énergivores.</a:t>
            </a:r>
          </a:p>
          <a:p>
            <a:pPr algn="just" eaLnBrk="1" hangingPunct="1">
              <a:spcBef>
                <a:spcPct val="0"/>
              </a:spcBef>
              <a:spcAft>
                <a:spcPts val="1200"/>
              </a:spcAft>
              <a:buClrTx/>
              <a:buSzTx/>
              <a:buFontTx/>
              <a:buNone/>
            </a:pPr>
            <a:endParaRPr lang="fr-FR" altLang="fr-FR" sz="2800" strike="sngStrike" dirty="0">
              <a:latin typeface="+mj-lt"/>
            </a:endParaRPr>
          </a:p>
          <a:p>
            <a:pPr algn="just" eaLnBrk="1" hangingPunct="1">
              <a:spcBef>
                <a:spcPct val="0"/>
              </a:spcBef>
              <a:spcAft>
                <a:spcPts val="1200"/>
              </a:spcAft>
              <a:buClrTx/>
              <a:buSzTx/>
              <a:buFontTx/>
              <a:buNone/>
            </a:pPr>
            <a:r>
              <a:rPr lang="fr-FR" altLang="fr-FR" sz="2800" dirty="0">
                <a:solidFill>
                  <a:schemeClr val="tx1"/>
                </a:solidFill>
                <a:latin typeface="+mj-lt"/>
              </a:rPr>
              <a:t>	</a:t>
            </a:r>
            <a:r>
              <a:rPr lang="fr-FR" altLang="fr-FR" sz="2800" dirty="0">
                <a:latin typeface="+mj-lt"/>
              </a:rPr>
              <a:t>Le financement de ces travaux intervient par le versement d’une attribution de compensation d’investissement et de fonds de concours.</a:t>
            </a:r>
          </a:p>
          <a:p>
            <a:pPr algn="just" eaLnBrk="1" hangingPunct="1">
              <a:spcBef>
                <a:spcPct val="0"/>
              </a:spcBef>
              <a:buClrTx/>
              <a:buSzTx/>
              <a:buFontTx/>
              <a:buNone/>
            </a:pPr>
            <a:endParaRPr lang="fr-FR" altLang="fr-FR" sz="2800" dirty="0">
              <a:latin typeface="+mj-lt"/>
            </a:endParaRPr>
          </a:p>
          <a:p>
            <a:pPr algn="just" eaLnBrk="1" hangingPunct="1">
              <a:spcBef>
                <a:spcPct val="0"/>
              </a:spcBef>
              <a:buClrTx/>
              <a:buSzTx/>
              <a:buFontTx/>
              <a:buNone/>
            </a:pPr>
            <a:endParaRPr lang="fr-FR" altLang="fr-FR" sz="2800" dirty="0">
              <a:solidFill>
                <a:schemeClr val="tx1"/>
              </a:solidFill>
              <a:latin typeface="+mj-lt"/>
            </a:endParaRPr>
          </a:p>
          <a:p>
            <a:pPr algn="just" eaLnBrk="1" hangingPunct="1">
              <a:spcBef>
                <a:spcPct val="0"/>
              </a:spcBef>
              <a:buClrTx/>
              <a:buSzTx/>
              <a:buFontTx/>
              <a:buNone/>
            </a:pPr>
            <a:endParaRPr lang="fr-FR" altLang="fr-FR" sz="2800" dirty="0">
              <a:latin typeface="+mj-lt"/>
            </a:endParaRPr>
          </a:p>
          <a:p>
            <a:pPr algn="just" eaLnBrk="1" hangingPunct="1">
              <a:spcBef>
                <a:spcPct val="0"/>
              </a:spcBef>
              <a:buClrTx/>
              <a:buSzTx/>
              <a:buFontTx/>
              <a:buNone/>
            </a:pPr>
            <a:endParaRPr lang="fr-FR" altLang="fr-FR" sz="2800" dirty="0">
              <a:solidFill>
                <a:schemeClr val="tx1"/>
              </a:solidFill>
              <a:latin typeface="Calibri" panose="020F0502020204030204" pitchFamily="34" charset="0"/>
            </a:endParaRPr>
          </a:p>
          <a:p>
            <a:pPr algn="just" eaLnBrk="1" hangingPunct="1">
              <a:spcBef>
                <a:spcPct val="0"/>
              </a:spcBef>
              <a:buClrTx/>
              <a:buSzTx/>
              <a:buFontTx/>
              <a:buNone/>
            </a:pPr>
            <a:endParaRPr lang="fr-FR" altLang="fr-FR" dirty="0">
              <a:solidFill>
                <a:schemeClr val="tx1"/>
              </a:solidFill>
            </a:endParaRPr>
          </a:p>
        </p:txBody>
      </p:sp>
      <p:sp>
        <p:nvSpPr>
          <p:cNvPr id="67587"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B33B7F62-5EE5-457F-9E7A-18D8ED167D57}" type="slidenum">
              <a:rPr lang="fr-FR" altLang="fr-FR" sz="1200" b="1"/>
              <a:pPr algn="ctr" eaLnBrk="1" hangingPunct="1">
                <a:buClr>
                  <a:srgbClr val="000000"/>
                </a:buClr>
                <a:buSzPct val="100000"/>
                <a:buFont typeface="Times New Roman" panose="02020603050405020304" pitchFamily="18" charset="0"/>
                <a:buNone/>
              </a:pPr>
              <a:t>52</a:t>
            </a:fld>
            <a:endParaRPr lang="fr-FR" altLang="fr-FR" sz="1200" b="1" dirty="0"/>
          </a:p>
        </p:txBody>
      </p:sp>
      <p:sp>
        <p:nvSpPr>
          <p:cNvPr id="4" name="Text Box 10">
            <a:extLst>
              <a:ext uri="{FF2B5EF4-FFF2-40B4-BE49-F238E27FC236}">
                <a16:creationId xmlns:a16="http://schemas.microsoft.com/office/drawing/2014/main" id="{2F69568D-38F5-4E3D-808E-EA8BE5D81F02}"/>
              </a:ext>
            </a:extLst>
          </p:cNvPr>
          <p:cNvSpPr txBox="1">
            <a:spLocks noChangeArrowheads="1"/>
          </p:cNvSpPr>
          <p:nvPr/>
        </p:nvSpPr>
        <p:spPr bwMode="auto">
          <a:xfrm>
            <a:off x="-12448" y="0"/>
            <a:ext cx="9170848" cy="149271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DEPENSES D’INVESTISSEMENT                      LOIRE FOREZ AGGLOMERATION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11"/>
          </p:nvPr>
        </p:nvSpPr>
        <p:spPr>
          <a:xfrm>
            <a:off x="8810128" y="6561112"/>
            <a:ext cx="370384" cy="324272"/>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fld id="{A5A964E5-1174-431C-8B37-6DC61CCD8C15}" type="slidenum">
              <a:rPr lang="fr-FR" altLang="fr-FR" sz="1200" b="1"/>
              <a:pPr algn="ctr" eaLnBrk="1" hangingPunct="1"/>
              <a:t>53</a:t>
            </a:fld>
            <a:endParaRPr lang="fr-FR" altLang="fr-FR" sz="1200" b="1" dirty="0"/>
          </a:p>
        </p:txBody>
      </p:sp>
      <p:sp>
        <p:nvSpPr>
          <p:cNvPr id="68611" name="Rectangle 3"/>
          <p:cNvSpPr>
            <a:spLocks noGrp="1" noChangeArrowheads="1"/>
          </p:cNvSpPr>
          <p:nvPr>
            <p:ph type="body" idx="4294967295"/>
          </p:nvPr>
        </p:nvSpPr>
        <p:spPr>
          <a:xfrm>
            <a:off x="179387" y="2348880"/>
            <a:ext cx="8785225" cy="6858001"/>
          </a:xfrm>
        </p:spPr>
        <p:txBody>
          <a:bodyPr lIns="91440" tIns="45720" rIns="91440" bIns="45720"/>
          <a:lstStyle/>
          <a:p>
            <a:pPr algn="just">
              <a:lnSpc>
                <a:spcPct val="90000"/>
              </a:lnSpc>
            </a:pPr>
            <a:r>
              <a:rPr lang="fr-FR" altLang="fr-FR" sz="2400" dirty="0">
                <a:latin typeface="+mj-lt"/>
              </a:rPr>
              <a:t>Concours financiers de l’Etat aux collectivités locales :</a:t>
            </a:r>
          </a:p>
          <a:p>
            <a:pPr marL="0" indent="0" algn="just">
              <a:lnSpc>
                <a:spcPct val="90000"/>
              </a:lnSpc>
              <a:buNone/>
            </a:pPr>
            <a:endParaRPr lang="fr-FR" altLang="fr-FR" sz="2400" dirty="0">
              <a:latin typeface="+mj-lt"/>
            </a:endParaRPr>
          </a:p>
          <a:p>
            <a:pPr algn="just">
              <a:lnSpc>
                <a:spcPct val="90000"/>
              </a:lnSpc>
              <a:buClr>
                <a:schemeClr val="accent6">
                  <a:lumMod val="75000"/>
                </a:schemeClr>
              </a:buClr>
              <a:buSzPct val="100000"/>
              <a:buFont typeface="Wingdings" panose="05000000000000000000" pitchFamily="2" charset="2"/>
              <a:buChar char="Ø"/>
            </a:pPr>
            <a:r>
              <a:rPr lang="fr-FR" altLang="fr-FR" sz="2400" b="1" dirty="0">
                <a:latin typeface="+mj-lt"/>
              </a:rPr>
              <a:t>Fonds de compensation pour la TVA </a:t>
            </a:r>
            <a:r>
              <a:rPr lang="fr-FR" altLang="fr-FR" sz="2400" dirty="0">
                <a:latin typeface="+mj-lt"/>
              </a:rPr>
              <a:t>basé sur le volume des investissements réalisés en 2021.</a:t>
            </a:r>
          </a:p>
          <a:p>
            <a:pPr marL="0" indent="0">
              <a:lnSpc>
                <a:spcPct val="90000"/>
              </a:lnSpc>
              <a:buClr>
                <a:schemeClr val="bg2">
                  <a:lumMod val="75000"/>
                </a:schemeClr>
              </a:buClr>
              <a:buNone/>
            </a:pPr>
            <a:r>
              <a:rPr lang="fr-FR" altLang="fr-FR" sz="2400" b="1" dirty="0">
                <a:solidFill>
                  <a:schemeClr val="accent6">
                    <a:lumMod val="75000"/>
                  </a:schemeClr>
                </a:solidFill>
                <a:latin typeface="+mj-lt"/>
              </a:rPr>
              <a:t>		prévision 2022 : 430.000€</a:t>
            </a:r>
          </a:p>
          <a:p>
            <a:pPr marL="0" indent="0">
              <a:lnSpc>
                <a:spcPct val="90000"/>
              </a:lnSpc>
              <a:buClr>
                <a:schemeClr val="bg2">
                  <a:lumMod val="75000"/>
                </a:schemeClr>
              </a:buClr>
              <a:buNone/>
            </a:pPr>
            <a:endParaRPr lang="fr-FR" altLang="fr-FR" sz="1100" b="1" dirty="0">
              <a:solidFill>
                <a:schemeClr val="bg2">
                  <a:lumMod val="50000"/>
                </a:schemeClr>
              </a:solidFill>
              <a:latin typeface="+mj-lt"/>
            </a:endParaRPr>
          </a:p>
          <a:p>
            <a:pPr marL="457200" indent="-457200" algn="just" eaLnBrk="1" hangingPunct="1">
              <a:lnSpc>
                <a:spcPct val="90000"/>
              </a:lnSpc>
              <a:spcBef>
                <a:spcPts val="550"/>
              </a:spcBef>
              <a:buClr>
                <a:schemeClr val="accent6">
                  <a:lumMod val="75000"/>
                </a:schemeClr>
              </a:buClr>
              <a:buSzPct val="100000"/>
              <a:buFont typeface="Wingdings" panose="05000000000000000000" pitchFamily="2" charset="2"/>
              <a:buChar char="Ø"/>
            </a:pPr>
            <a:r>
              <a:rPr lang="fr-FR" altLang="fr-FR" sz="2400" b="1" dirty="0">
                <a:solidFill>
                  <a:schemeClr val="tx1"/>
                </a:solidFill>
                <a:latin typeface="+mj-lt"/>
              </a:rPr>
              <a:t>Une recherche de financement sera étudiée pour chaque projet</a:t>
            </a:r>
            <a:r>
              <a:rPr lang="fr-FR" altLang="fr-FR" sz="2400" dirty="0">
                <a:solidFill>
                  <a:schemeClr val="tx1"/>
                </a:solidFill>
                <a:latin typeface="+mj-lt"/>
              </a:rPr>
              <a:t>.  </a:t>
            </a:r>
          </a:p>
          <a:p>
            <a:pPr marL="0" indent="0" algn="just" eaLnBrk="1" hangingPunct="1">
              <a:lnSpc>
                <a:spcPct val="90000"/>
              </a:lnSpc>
              <a:spcBef>
                <a:spcPts val="550"/>
              </a:spcBef>
              <a:buClr>
                <a:schemeClr val="accent6">
                  <a:lumMod val="75000"/>
                </a:schemeClr>
              </a:buClr>
              <a:buNone/>
            </a:pPr>
            <a:r>
              <a:rPr lang="fr-FR" altLang="fr-FR" sz="2400" dirty="0">
                <a:latin typeface="+mj-lt"/>
              </a:rPr>
              <a:t>	</a:t>
            </a:r>
            <a:endParaRPr lang="fr-FR" altLang="fr-FR" dirty="0"/>
          </a:p>
        </p:txBody>
      </p:sp>
      <p:sp>
        <p:nvSpPr>
          <p:cNvPr id="6" name="Text Box 10">
            <a:extLst>
              <a:ext uri="{FF2B5EF4-FFF2-40B4-BE49-F238E27FC236}">
                <a16:creationId xmlns:a16="http://schemas.microsoft.com/office/drawing/2014/main" id="{4565B295-2DB4-49E4-BD08-E7EC0F771F38}"/>
              </a:ext>
            </a:extLst>
          </p:cNvPr>
          <p:cNvSpPr txBox="1">
            <a:spLocks noChangeArrowheads="1"/>
          </p:cNvSpPr>
          <p:nvPr/>
        </p:nvSpPr>
        <p:spPr bwMode="auto">
          <a:xfrm>
            <a:off x="-12448" y="0"/>
            <a:ext cx="9170848" cy="149271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RECETTES D’INVESTISSEMENT –        DOTATIONS ET SUBVENTIONS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157010" y="1166664"/>
            <a:ext cx="882139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Clr>
                <a:srgbClr val="000066"/>
              </a:buClr>
              <a:buSzPct val="100000"/>
              <a:buFont typeface="Arial" panose="020B0604020202020204" pitchFamily="34" charset="0"/>
              <a:buNone/>
            </a:pPr>
            <a:r>
              <a:rPr lang="fr-FR" altLang="fr-FR" sz="3200" dirty="0">
                <a:solidFill>
                  <a:schemeClr val="tx1"/>
                </a:solidFill>
                <a:latin typeface="Calibri" panose="020F0502020204030204" pitchFamily="34" charset="0"/>
              </a:rPr>
              <a:t>	</a:t>
            </a:r>
            <a:r>
              <a:rPr lang="fr-FR" altLang="fr-FR" sz="3200" dirty="0">
                <a:solidFill>
                  <a:schemeClr val="tx1"/>
                </a:solidFill>
                <a:latin typeface="+mj-lt"/>
              </a:rPr>
              <a:t>- Un emprunt mobilisé en 2021 : 1.300.000€ (budget 2020)</a:t>
            </a:r>
          </a:p>
          <a:p>
            <a:pPr algn="just">
              <a:buClr>
                <a:srgbClr val="000066"/>
              </a:buClr>
              <a:buSzPct val="100000"/>
              <a:buFont typeface="Arial" panose="020B0604020202020204" pitchFamily="34" charset="0"/>
              <a:buNone/>
            </a:pPr>
            <a:r>
              <a:rPr lang="fr-FR" altLang="fr-FR" sz="3200" dirty="0">
                <a:solidFill>
                  <a:schemeClr val="tx1"/>
                </a:solidFill>
                <a:latin typeface="+mj-lt"/>
              </a:rPr>
              <a:t>	- Un emprunt contracté en 2021 : </a:t>
            </a:r>
          </a:p>
          <a:p>
            <a:pPr marL="1419225" lvl="2" indent="-444500" algn="just">
              <a:buClr>
                <a:schemeClr val="accent6">
                  <a:lumMod val="75000"/>
                </a:schemeClr>
              </a:buClr>
              <a:buSzPct val="100000"/>
              <a:buFont typeface="Wingdings" panose="05000000000000000000" pitchFamily="2" charset="2"/>
              <a:buChar char="Ø"/>
            </a:pPr>
            <a:r>
              <a:rPr lang="fr-FR" altLang="fr-FR" sz="3200" dirty="0">
                <a:solidFill>
                  <a:schemeClr val="tx1"/>
                </a:solidFill>
                <a:latin typeface="+mj-lt"/>
              </a:rPr>
              <a:t>1.000.000€ avec versement des fonds en 2022</a:t>
            </a:r>
            <a:r>
              <a:rPr lang="fr-FR" altLang="fr-FR" sz="2800" dirty="0">
                <a:solidFill>
                  <a:schemeClr val="tx1"/>
                </a:solidFill>
                <a:latin typeface="+mj-lt"/>
              </a:rPr>
              <a:t>.</a:t>
            </a:r>
          </a:p>
          <a:p>
            <a:pPr marL="1876425" lvl="3" indent="-444500" algn="just">
              <a:buClr>
                <a:schemeClr val="bg2">
                  <a:lumMod val="75000"/>
                </a:schemeClr>
              </a:buClr>
              <a:buSzPct val="100000"/>
              <a:buFont typeface="Wingdings" panose="05000000000000000000" pitchFamily="2" charset="2"/>
              <a:buChar char="Ø"/>
            </a:pPr>
            <a:endParaRPr lang="fr-FR" altLang="fr-FR" sz="2000" dirty="0">
              <a:solidFill>
                <a:schemeClr val="tx1"/>
              </a:solidFill>
              <a:latin typeface="+mj-lt"/>
            </a:endParaRPr>
          </a:p>
          <a:p>
            <a:pPr algn="just">
              <a:buClr>
                <a:srgbClr val="000066"/>
              </a:buClr>
              <a:buSzPct val="100000"/>
              <a:buFont typeface="Arial" panose="020B0604020202020204" pitchFamily="34" charset="0"/>
              <a:buNone/>
            </a:pPr>
            <a:r>
              <a:rPr lang="fr-FR" altLang="fr-FR" sz="3200" dirty="0">
                <a:solidFill>
                  <a:schemeClr val="accent6">
                    <a:lumMod val="75000"/>
                  </a:schemeClr>
                </a:solidFill>
                <a:latin typeface="+mj-lt"/>
              </a:rPr>
              <a:t>	</a:t>
            </a:r>
            <a:r>
              <a:rPr lang="fr-FR" altLang="fr-FR" sz="3200" dirty="0">
                <a:solidFill>
                  <a:schemeClr val="accent6"/>
                </a:solidFill>
                <a:latin typeface="+mj-lt"/>
              </a:rPr>
              <a:t>Composition de la dette :</a:t>
            </a:r>
          </a:p>
          <a:p>
            <a:pPr marL="914400" lvl="1" indent="-457200" algn="just">
              <a:buClr>
                <a:schemeClr val="tx2"/>
              </a:buClr>
              <a:buSzPct val="100000"/>
              <a:buFontTx/>
              <a:buChar char="-"/>
            </a:pPr>
            <a:r>
              <a:rPr lang="fr-FR" altLang="fr-FR" sz="3200" dirty="0">
                <a:solidFill>
                  <a:schemeClr val="tx1"/>
                </a:solidFill>
                <a:latin typeface="+mj-lt"/>
              </a:rPr>
              <a:t>28 emprunts dont 84 % du capital restant dû est en taux fixe au 1</a:t>
            </a:r>
            <a:r>
              <a:rPr lang="fr-FR" altLang="fr-FR" sz="3200" baseline="30000" dirty="0">
                <a:solidFill>
                  <a:schemeClr val="tx1"/>
                </a:solidFill>
                <a:latin typeface="+mj-lt"/>
              </a:rPr>
              <a:t>er</a:t>
            </a:r>
            <a:r>
              <a:rPr lang="fr-FR" altLang="fr-FR" sz="3200" dirty="0">
                <a:solidFill>
                  <a:schemeClr val="tx1"/>
                </a:solidFill>
                <a:latin typeface="+mj-lt"/>
              </a:rPr>
              <a:t> janvier 2022</a:t>
            </a:r>
          </a:p>
          <a:p>
            <a:pPr marL="914400" lvl="1" indent="-457200" algn="just">
              <a:buClr>
                <a:schemeClr val="tx2"/>
              </a:buClr>
              <a:buSzPct val="100000"/>
              <a:buFontTx/>
              <a:buChar char="-"/>
            </a:pPr>
            <a:r>
              <a:rPr lang="fr-FR" altLang="fr-FR" sz="3200" dirty="0">
                <a:solidFill>
                  <a:schemeClr val="tx1"/>
                </a:solidFill>
                <a:latin typeface="+mj-lt"/>
              </a:rPr>
              <a:t>Taux moyen de 2,49%</a:t>
            </a:r>
          </a:p>
        </p:txBody>
      </p:sp>
      <p:sp>
        <p:nvSpPr>
          <p:cNvPr id="71683" name="Espace réservé du numéro de diapositive 4"/>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0ECB14FF-8C9C-4753-A6F7-A2CDF496CF46}" type="slidenum">
              <a:rPr lang="fr-FR" altLang="fr-FR" sz="1200" b="1"/>
              <a:pPr algn="ctr" eaLnBrk="1" hangingPunct="1">
                <a:buClr>
                  <a:srgbClr val="000000"/>
                </a:buClr>
                <a:buSzPct val="100000"/>
                <a:buFont typeface="Times New Roman" panose="02020603050405020304" pitchFamily="18" charset="0"/>
                <a:buNone/>
              </a:pPr>
              <a:t>54</a:t>
            </a:fld>
            <a:endParaRPr lang="fr-FR" altLang="fr-FR" sz="1200" b="1" dirty="0"/>
          </a:p>
        </p:txBody>
      </p:sp>
      <p:sp>
        <p:nvSpPr>
          <p:cNvPr id="5" name="Text Box 10">
            <a:extLst>
              <a:ext uri="{FF2B5EF4-FFF2-40B4-BE49-F238E27FC236}">
                <a16:creationId xmlns:a16="http://schemas.microsoft.com/office/drawing/2014/main" id="{B147D179-6F12-4DF5-A7D3-DD60D6085E0F}"/>
              </a:ext>
            </a:extLst>
          </p:cNvPr>
          <p:cNvSpPr txBox="1">
            <a:spLocks noChangeArrowheads="1"/>
          </p:cNvSpPr>
          <p:nvPr/>
        </p:nvSpPr>
        <p:spPr bwMode="auto">
          <a:xfrm>
            <a:off x="-12448" y="0"/>
            <a:ext cx="9170848" cy="938719"/>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EVOLUTION DE LA DETTE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sldNum" sz="quarter" idx="11"/>
          </p:nvPr>
        </p:nvSpPr>
        <p:spPr>
          <a:xfrm>
            <a:off x="8793708" y="6605736"/>
            <a:ext cx="370384" cy="252264"/>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fld id="{D80712CE-23BE-4D9E-AE0E-804F584507F6}" type="slidenum">
              <a:rPr lang="fr-FR" altLang="fr-FR" sz="1200" b="1"/>
              <a:pPr algn="ctr" eaLnBrk="1" hangingPunct="1"/>
              <a:t>55</a:t>
            </a:fld>
            <a:endParaRPr lang="fr-FR" altLang="fr-FR" sz="1200" b="1" dirty="0"/>
          </a:p>
        </p:txBody>
      </p:sp>
      <p:graphicFrame>
        <p:nvGraphicFramePr>
          <p:cNvPr id="13314" name="Object 66"/>
          <p:cNvGraphicFramePr>
            <a:graphicFrameLocks noChangeAspect="1"/>
          </p:cNvGraphicFramePr>
          <p:nvPr>
            <p:extLst>
              <p:ext uri="{D42A27DB-BD31-4B8C-83A1-F6EECF244321}">
                <p14:modId xmlns:p14="http://schemas.microsoft.com/office/powerpoint/2010/main" val="1345190241"/>
              </p:ext>
            </p:extLst>
          </p:nvPr>
        </p:nvGraphicFramePr>
        <p:xfrm>
          <a:off x="82550" y="1125474"/>
          <a:ext cx="8978900" cy="4330700"/>
        </p:xfrm>
        <a:graphic>
          <a:graphicData uri="http://schemas.openxmlformats.org/presentationml/2006/ole">
            <mc:AlternateContent xmlns:mc="http://schemas.openxmlformats.org/markup-compatibility/2006">
              <mc:Choice xmlns:v="urn:schemas-microsoft-com:vml" Requires="v">
                <p:oleObj spid="_x0000_s37093" name="Worksheet" r:id="rId4" imgW="5288170" imgH="2087829" progId="Excel.Sheet.8">
                  <p:embed/>
                </p:oleObj>
              </mc:Choice>
              <mc:Fallback>
                <p:oleObj name="Worksheet" r:id="rId4" imgW="5288170" imgH="2087829" progId="Excel.Sheet.8">
                  <p:embed/>
                  <p:pic>
                    <p:nvPicPr>
                      <p:cNvPr id="0" name="Picture 484"/>
                      <p:cNvPicPr>
                        <a:picLocks noChangeAspect="1" noChangeArrowheads="1"/>
                      </p:cNvPicPr>
                      <p:nvPr/>
                    </p:nvPicPr>
                    <p:blipFill>
                      <a:blip r:embed="rId5"/>
                      <a:srcRect/>
                      <a:stretch>
                        <a:fillRect/>
                      </a:stretch>
                    </p:blipFill>
                    <p:spPr bwMode="auto">
                      <a:xfrm>
                        <a:off x="82550" y="1125474"/>
                        <a:ext cx="8978900" cy="4330700"/>
                      </a:xfrm>
                      <a:prstGeom prst="rect">
                        <a:avLst/>
                      </a:prstGeom>
                      <a:noFill/>
                      <a:extLst/>
                    </p:spPr>
                  </p:pic>
                </p:oleObj>
              </mc:Fallback>
            </mc:AlternateContent>
          </a:graphicData>
        </a:graphic>
      </p:graphicFrame>
      <p:sp>
        <p:nvSpPr>
          <p:cNvPr id="13316" name="Text Box 67"/>
          <p:cNvSpPr txBox="1">
            <a:spLocks noChangeArrowheads="1"/>
          </p:cNvSpPr>
          <p:nvPr/>
        </p:nvSpPr>
        <p:spPr bwMode="auto">
          <a:xfrm>
            <a:off x="165100" y="5452602"/>
            <a:ext cx="85689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defTabSz="914400" eaLnBrk="1" hangingPunct="1">
              <a:spcBef>
                <a:spcPts val="0"/>
              </a:spcBef>
            </a:pPr>
            <a:r>
              <a:rPr lang="fr-FR" altLang="fr-FR" sz="2000" dirty="0">
                <a:solidFill>
                  <a:schemeClr val="tx1"/>
                </a:solidFill>
                <a:latin typeface="+mj-lt"/>
              </a:rPr>
              <a:t>(*) incluant l’emprunt assainissement (capital restant dû de 163 474,68€ au 01/01/2022) et  les emprunts eau (capital restant dû de 160 838,87€ au 01/01/2022) refacturés à LFA </a:t>
            </a:r>
          </a:p>
          <a:p>
            <a:pPr algn="just" defTabSz="914400" eaLnBrk="1" hangingPunct="1">
              <a:spcBef>
                <a:spcPts val="0"/>
              </a:spcBef>
            </a:pPr>
            <a:r>
              <a:rPr lang="fr-FR" altLang="fr-FR" sz="2000" b="1" dirty="0">
                <a:solidFill>
                  <a:schemeClr val="accent6">
                    <a:lumMod val="75000"/>
                  </a:schemeClr>
                </a:solidFill>
                <a:latin typeface="+mj-lt"/>
              </a:rPr>
              <a:t>Dette garantie </a:t>
            </a:r>
            <a:r>
              <a:rPr lang="fr-FR" altLang="fr-FR" sz="2000" dirty="0">
                <a:solidFill>
                  <a:schemeClr val="tx1"/>
                </a:solidFill>
                <a:latin typeface="+mj-lt"/>
              </a:rPr>
              <a:t>aux associations et organismes de logements sociaux  au 1</a:t>
            </a:r>
            <a:r>
              <a:rPr lang="fr-FR" altLang="fr-FR" sz="2000" baseline="30000" dirty="0">
                <a:solidFill>
                  <a:schemeClr val="tx1"/>
                </a:solidFill>
                <a:latin typeface="+mj-lt"/>
              </a:rPr>
              <a:t>er</a:t>
            </a:r>
            <a:r>
              <a:rPr lang="fr-FR" altLang="fr-FR" sz="2000" dirty="0">
                <a:solidFill>
                  <a:schemeClr val="tx1"/>
                </a:solidFill>
                <a:latin typeface="+mj-lt"/>
              </a:rPr>
              <a:t> janvier 2022:</a:t>
            </a:r>
          </a:p>
          <a:p>
            <a:pPr algn="just" defTabSz="914400" eaLnBrk="1" hangingPunct="1">
              <a:spcBef>
                <a:spcPts val="0"/>
              </a:spcBef>
            </a:pPr>
            <a:r>
              <a:rPr lang="fr-FR" altLang="fr-FR" sz="2000" dirty="0">
                <a:solidFill>
                  <a:schemeClr val="tx1"/>
                </a:solidFill>
                <a:latin typeface="+mj-lt"/>
              </a:rPr>
              <a:t> 23 400 640,54€.</a:t>
            </a:r>
            <a:endParaRPr lang="fr-FR" altLang="fr-FR" sz="2000" b="1" dirty="0">
              <a:solidFill>
                <a:schemeClr val="tx1"/>
              </a:solidFill>
              <a:latin typeface="+mj-lt"/>
            </a:endParaRPr>
          </a:p>
        </p:txBody>
      </p:sp>
      <p:sp>
        <p:nvSpPr>
          <p:cNvPr id="6" name="Text Box 10">
            <a:extLst>
              <a:ext uri="{FF2B5EF4-FFF2-40B4-BE49-F238E27FC236}">
                <a16:creationId xmlns:a16="http://schemas.microsoft.com/office/drawing/2014/main" id="{D4FD28C4-1596-4B7F-A6C2-E37A764D8492}"/>
              </a:ext>
            </a:extLst>
          </p:cNvPr>
          <p:cNvSpPr txBox="1">
            <a:spLocks noChangeArrowheads="1"/>
          </p:cNvSpPr>
          <p:nvPr/>
        </p:nvSpPr>
        <p:spPr bwMode="auto">
          <a:xfrm>
            <a:off x="-12448" y="0"/>
            <a:ext cx="9170848" cy="938719"/>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ETAT DE LA DETTE AU 1</a:t>
            </a:r>
            <a:r>
              <a:rPr lang="fr-FR" sz="3600" baseline="30000" dirty="0">
                <a:latin typeface="+mj-lt"/>
              </a:rPr>
              <a:t>ER</a:t>
            </a:r>
            <a:r>
              <a:rPr lang="fr-FR" sz="3600" dirty="0">
                <a:latin typeface="+mj-lt"/>
              </a:rPr>
              <a:t> JANVIER 2022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11"/>
          </p:nvPr>
        </p:nvSpPr>
        <p:spPr>
          <a:xfrm>
            <a:off x="8748464" y="6525344"/>
            <a:ext cx="395536" cy="360040"/>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fld id="{63923842-A68B-4FFB-A938-BF1DAB556BEC}" type="slidenum">
              <a:rPr lang="fr-FR" altLang="fr-FR" sz="1200" b="1"/>
              <a:pPr algn="ctr" eaLnBrk="1" hangingPunct="1"/>
              <a:t>56</a:t>
            </a:fld>
            <a:endParaRPr lang="fr-FR" altLang="fr-FR" sz="1200" b="1" dirty="0"/>
          </a:p>
        </p:txBody>
      </p:sp>
      <p:sp>
        <p:nvSpPr>
          <p:cNvPr id="499719" name="Rectangle 3"/>
          <p:cNvSpPr>
            <a:spLocks noGrp="1" noChangeArrowheads="1"/>
          </p:cNvSpPr>
          <p:nvPr>
            <p:ph type="body" idx="4294967295"/>
          </p:nvPr>
        </p:nvSpPr>
        <p:spPr>
          <a:xfrm>
            <a:off x="251717" y="1355874"/>
            <a:ext cx="8640763" cy="5097462"/>
          </a:xfrm>
        </p:spPr>
        <p:txBody>
          <a:bodyPr/>
          <a:lstStyle/>
          <a:p>
            <a:pPr algn="just" eaLnBrk="1" hangingPunct="1">
              <a:lnSpc>
                <a:spcPts val="3400"/>
              </a:lnSpc>
              <a:spcBef>
                <a:spcPct val="0"/>
              </a:spcBef>
              <a:buClr>
                <a:schemeClr val="accent6">
                  <a:lumMod val="75000"/>
                </a:schemeClr>
              </a:buClr>
              <a:buFont typeface="Arial" charset="0"/>
              <a:buChar char="•"/>
              <a:defRPr/>
            </a:pPr>
            <a:r>
              <a:rPr lang="fr-FR" sz="2800" dirty="0">
                <a:solidFill>
                  <a:schemeClr val="accent6"/>
                </a:solidFill>
                <a:latin typeface="+mj-lt"/>
              </a:rPr>
              <a:t>Simulation réalisée en prenant en compte les emprunts suivants :</a:t>
            </a:r>
          </a:p>
          <a:p>
            <a:pPr marL="0" indent="0" algn="just" eaLnBrk="1" hangingPunct="1">
              <a:lnSpc>
                <a:spcPts val="3400"/>
              </a:lnSpc>
              <a:spcBef>
                <a:spcPct val="0"/>
              </a:spcBef>
              <a:buClr>
                <a:schemeClr val="bg2">
                  <a:lumMod val="75000"/>
                </a:schemeClr>
              </a:buClr>
              <a:defRPr/>
            </a:pPr>
            <a:endParaRPr lang="fr-FR" sz="1000" dirty="0">
              <a:solidFill>
                <a:schemeClr val="bg2">
                  <a:lumMod val="75000"/>
                </a:schemeClr>
              </a:solidFill>
              <a:latin typeface="+mj-lt"/>
            </a:endParaRPr>
          </a:p>
          <a:p>
            <a:pPr marL="803275" indent="-266700" algn="just" eaLnBrk="1" hangingPunct="1">
              <a:lnSpc>
                <a:spcPts val="4200"/>
              </a:lnSpc>
              <a:spcBef>
                <a:spcPct val="0"/>
              </a:spcBef>
              <a:buClr>
                <a:schemeClr val="accent6">
                  <a:lumMod val="75000"/>
                </a:schemeClr>
              </a:buClr>
              <a:buFont typeface="Wingdings" pitchFamily="2" charset="2"/>
              <a:buChar char="Ø"/>
              <a:defRPr/>
            </a:pPr>
            <a:r>
              <a:rPr lang="fr-FR" sz="2800" dirty="0">
                <a:latin typeface="+mj-lt"/>
              </a:rPr>
              <a:t>2022 : </a:t>
            </a:r>
            <a:r>
              <a:rPr lang="fr-FR" sz="2800" dirty="0"/>
              <a:t>1 000 000€ à un taux fixe de 1 % sur 20 ans</a:t>
            </a:r>
            <a:endParaRPr lang="fr-FR" sz="2800" dirty="0">
              <a:latin typeface="+mj-lt"/>
            </a:endParaRPr>
          </a:p>
          <a:p>
            <a:pPr marL="803275" indent="-266700" algn="just" eaLnBrk="1" hangingPunct="1">
              <a:lnSpc>
                <a:spcPts val="4200"/>
              </a:lnSpc>
              <a:spcBef>
                <a:spcPct val="0"/>
              </a:spcBef>
              <a:buClr>
                <a:schemeClr val="accent6">
                  <a:lumMod val="75000"/>
                </a:schemeClr>
              </a:buClr>
              <a:buFont typeface="Wingdings" pitchFamily="2" charset="2"/>
              <a:buChar char="Ø"/>
              <a:defRPr/>
            </a:pPr>
            <a:r>
              <a:rPr lang="fr-FR" sz="2800" dirty="0">
                <a:latin typeface="+mj-lt"/>
              </a:rPr>
              <a:t>2023 : 1 000 000€ à un taux fixe de 1,5 % sur 20 ans</a:t>
            </a:r>
          </a:p>
          <a:p>
            <a:pPr marL="803275" indent="-266700" algn="just" eaLnBrk="1" hangingPunct="1">
              <a:lnSpc>
                <a:spcPts val="4200"/>
              </a:lnSpc>
              <a:spcBef>
                <a:spcPct val="0"/>
              </a:spcBef>
              <a:buClr>
                <a:schemeClr val="accent6">
                  <a:lumMod val="75000"/>
                </a:schemeClr>
              </a:buClr>
              <a:buFont typeface="Wingdings" pitchFamily="2" charset="2"/>
              <a:buChar char="Ø"/>
              <a:defRPr/>
            </a:pPr>
            <a:r>
              <a:rPr lang="fr-FR" sz="2800" dirty="0"/>
              <a:t>2024 : 1 000 000€ à un taux fixe de 1,5 % sur 20 ans</a:t>
            </a:r>
          </a:p>
          <a:p>
            <a:pPr marL="803275" indent="-266700" algn="just" eaLnBrk="1" hangingPunct="1">
              <a:lnSpc>
                <a:spcPts val="4200"/>
              </a:lnSpc>
              <a:spcBef>
                <a:spcPct val="0"/>
              </a:spcBef>
              <a:buClr>
                <a:schemeClr val="accent6">
                  <a:lumMod val="75000"/>
                </a:schemeClr>
              </a:buClr>
              <a:buFont typeface="Wingdings" pitchFamily="2" charset="2"/>
              <a:buChar char="Ø"/>
              <a:defRPr/>
            </a:pPr>
            <a:r>
              <a:rPr lang="fr-FR" sz="2800" dirty="0"/>
              <a:t>2025 : 1 000 000€ à un taux fixe de 2% sur 20 ans</a:t>
            </a:r>
          </a:p>
          <a:p>
            <a:pPr marL="536575" indent="0" algn="just" eaLnBrk="1" hangingPunct="1">
              <a:lnSpc>
                <a:spcPts val="4200"/>
              </a:lnSpc>
              <a:spcBef>
                <a:spcPct val="0"/>
              </a:spcBef>
              <a:buClr>
                <a:schemeClr val="tx2"/>
              </a:buClr>
              <a:defRPr/>
            </a:pPr>
            <a:endParaRPr lang="fr-FR" sz="2800" dirty="0">
              <a:latin typeface="+mj-lt"/>
            </a:endParaRPr>
          </a:p>
          <a:p>
            <a:pPr marL="536575" indent="0" algn="just" eaLnBrk="1" hangingPunct="1">
              <a:lnSpc>
                <a:spcPts val="4200"/>
              </a:lnSpc>
              <a:spcBef>
                <a:spcPct val="0"/>
              </a:spcBef>
              <a:buClr>
                <a:schemeClr val="tx2"/>
              </a:buClr>
              <a:defRPr/>
            </a:pPr>
            <a:r>
              <a:rPr lang="fr-FR" sz="2800" dirty="0">
                <a:latin typeface="+mj-lt"/>
              </a:rPr>
              <a:t>Début de l’amortissement le 1</a:t>
            </a:r>
            <a:r>
              <a:rPr lang="fr-FR" sz="2800" baseline="30000" dirty="0">
                <a:latin typeface="+mj-lt"/>
              </a:rPr>
              <a:t>er</a:t>
            </a:r>
            <a:r>
              <a:rPr lang="fr-FR" sz="2800" dirty="0">
                <a:latin typeface="+mj-lt"/>
              </a:rPr>
              <a:t> octobre N+1, trimestriel.</a:t>
            </a:r>
          </a:p>
          <a:p>
            <a:pPr marL="803275" indent="-266700" algn="just" eaLnBrk="1" hangingPunct="1">
              <a:lnSpc>
                <a:spcPts val="4200"/>
              </a:lnSpc>
              <a:spcBef>
                <a:spcPct val="0"/>
              </a:spcBef>
              <a:buClr>
                <a:schemeClr val="tx2"/>
              </a:buClr>
              <a:buFont typeface="Wingdings" pitchFamily="2" charset="2"/>
              <a:buChar char="Ø"/>
              <a:defRPr/>
            </a:pPr>
            <a:endParaRPr lang="fr-FR" sz="2800" dirty="0">
              <a:latin typeface="Calibri" pitchFamily="34" charset="0"/>
            </a:endParaRPr>
          </a:p>
          <a:p>
            <a:pPr marL="536575" indent="0" algn="just" eaLnBrk="1" hangingPunct="1">
              <a:lnSpc>
                <a:spcPts val="4200"/>
              </a:lnSpc>
              <a:spcBef>
                <a:spcPct val="0"/>
              </a:spcBef>
              <a:buClr>
                <a:schemeClr val="tx2"/>
              </a:buClr>
              <a:defRPr/>
            </a:pPr>
            <a:endParaRPr lang="fr-FR" sz="2800" dirty="0">
              <a:latin typeface="Calibri" pitchFamily="34" charset="0"/>
            </a:endParaRPr>
          </a:p>
          <a:p>
            <a:pPr marL="803275" indent="-266700" algn="just" eaLnBrk="1" hangingPunct="1">
              <a:lnSpc>
                <a:spcPts val="4200"/>
              </a:lnSpc>
              <a:spcBef>
                <a:spcPct val="0"/>
              </a:spcBef>
              <a:buClr>
                <a:schemeClr val="tx2"/>
              </a:buClr>
              <a:buFont typeface="Wingdings" pitchFamily="2" charset="2"/>
              <a:buChar char="Ø"/>
              <a:defRPr/>
            </a:pPr>
            <a:endParaRPr lang="fr-FR" sz="2800" dirty="0">
              <a:latin typeface="Calibri" pitchFamily="34" charset="0"/>
            </a:endParaRPr>
          </a:p>
          <a:p>
            <a:pPr algn="just" eaLnBrk="1" hangingPunct="1">
              <a:lnSpc>
                <a:spcPts val="3400"/>
              </a:lnSpc>
              <a:spcBef>
                <a:spcPct val="0"/>
              </a:spcBef>
              <a:buClr>
                <a:srgbClr val="000099"/>
              </a:buClr>
              <a:buFont typeface="Wingdings" pitchFamily="2" charset="2"/>
              <a:buChar char="Ø"/>
              <a:defRPr/>
            </a:pPr>
            <a:endParaRPr lang="fr-FR" sz="2800" dirty="0">
              <a:latin typeface="Calibri" pitchFamily="34" charset="0"/>
            </a:endParaRPr>
          </a:p>
        </p:txBody>
      </p:sp>
      <p:pic>
        <p:nvPicPr>
          <p:cNvPr id="5" name="Image 4">
            <a:extLst>
              <a:ext uri="{FF2B5EF4-FFF2-40B4-BE49-F238E27FC236}">
                <a16:creationId xmlns:a16="http://schemas.microsoft.com/office/drawing/2014/main" id="{07CFBCB1-BFB7-41ED-88DB-CB5ACC9A11CE}"/>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69995" y="1844824"/>
            <a:ext cx="931540" cy="931540"/>
          </a:xfrm>
          <a:prstGeom prst="rect">
            <a:avLst/>
          </a:prstGeom>
        </p:spPr>
      </p:pic>
      <p:sp>
        <p:nvSpPr>
          <p:cNvPr id="6" name="Text Box 10">
            <a:extLst>
              <a:ext uri="{FF2B5EF4-FFF2-40B4-BE49-F238E27FC236}">
                <a16:creationId xmlns:a16="http://schemas.microsoft.com/office/drawing/2014/main" id="{77665531-810E-4790-9069-032DD4DE3C3E}"/>
              </a:ext>
            </a:extLst>
          </p:cNvPr>
          <p:cNvSpPr txBox="1">
            <a:spLocks noChangeArrowheads="1"/>
          </p:cNvSpPr>
          <p:nvPr/>
        </p:nvSpPr>
        <p:spPr bwMode="auto">
          <a:xfrm>
            <a:off x="-12448" y="0"/>
            <a:ext cx="9170848" cy="938719"/>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PROJECTION DE LA DETTE FUTURE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sldNum" sz="quarter" idx="11"/>
          </p:nvPr>
        </p:nvSpPr>
        <p:spPr>
          <a:xfrm>
            <a:off x="8748464" y="6597352"/>
            <a:ext cx="395536" cy="260648"/>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fld id="{8C52F7F9-EEBE-4F3E-8D40-E3DE74014D37}" type="slidenum">
              <a:rPr lang="fr-FR" altLang="fr-FR" sz="1200" b="1"/>
              <a:pPr algn="ctr" eaLnBrk="1" hangingPunct="1"/>
              <a:t>57</a:t>
            </a:fld>
            <a:endParaRPr lang="fr-FR" altLang="fr-FR" sz="1200" b="1" dirty="0"/>
          </a:p>
        </p:txBody>
      </p:sp>
      <p:graphicFrame>
        <p:nvGraphicFramePr>
          <p:cNvPr id="14338" name="Object 59"/>
          <p:cNvGraphicFramePr>
            <a:graphicFrameLocks noChangeAspect="1"/>
          </p:cNvGraphicFramePr>
          <p:nvPr>
            <p:extLst>
              <p:ext uri="{D42A27DB-BD31-4B8C-83A1-F6EECF244321}">
                <p14:modId xmlns:p14="http://schemas.microsoft.com/office/powerpoint/2010/main" val="1549056306"/>
              </p:ext>
            </p:extLst>
          </p:nvPr>
        </p:nvGraphicFramePr>
        <p:xfrm>
          <a:off x="108743" y="2276872"/>
          <a:ext cx="8926513" cy="3243263"/>
        </p:xfrm>
        <a:graphic>
          <a:graphicData uri="http://schemas.openxmlformats.org/presentationml/2006/ole">
            <mc:AlternateContent xmlns:mc="http://schemas.openxmlformats.org/markup-compatibility/2006">
              <mc:Choice xmlns:v="urn:schemas-microsoft-com:vml" Requires="v">
                <p:oleObj spid="_x0000_s34028" name="Worksheet" r:id="rId4" imgW="3863214" imgH="1105003" progId="Excel.Sheet.8">
                  <p:embed/>
                </p:oleObj>
              </mc:Choice>
              <mc:Fallback>
                <p:oleObj name="Worksheet" r:id="rId4" imgW="3863214" imgH="1105003" progId="Excel.Sheet.8">
                  <p:embed/>
                  <p:pic>
                    <p:nvPicPr>
                      <p:cNvPr id="0" name="Picture 488"/>
                      <p:cNvPicPr>
                        <a:picLocks noChangeAspect="1" noChangeArrowheads="1"/>
                      </p:cNvPicPr>
                      <p:nvPr/>
                    </p:nvPicPr>
                    <p:blipFill>
                      <a:blip r:embed="rId5"/>
                      <a:srcRect/>
                      <a:stretch>
                        <a:fillRect/>
                      </a:stretch>
                    </p:blipFill>
                    <p:spPr bwMode="auto">
                      <a:xfrm>
                        <a:off x="108743" y="2276872"/>
                        <a:ext cx="8926513" cy="324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10">
            <a:extLst>
              <a:ext uri="{FF2B5EF4-FFF2-40B4-BE49-F238E27FC236}">
                <a16:creationId xmlns:a16="http://schemas.microsoft.com/office/drawing/2014/main" id="{888EE996-1A0A-4AB6-9612-DBFEE330AAC9}"/>
              </a:ext>
            </a:extLst>
          </p:cNvPr>
          <p:cNvSpPr txBox="1">
            <a:spLocks noChangeArrowheads="1"/>
          </p:cNvSpPr>
          <p:nvPr/>
        </p:nvSpPr>
        <p:spPr bwMode="auto">
          <a:xfrm>
            <a:off x="-12448" y="0"/>
            <a:ext cx="9170848" cy="938719"/>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DETTE SIMULEE DE 2022 A 2026</a:t>
            </a:r>
          </a:p>
        </p:txBody>
      </p:sp>
      <p:sp>
        <p:nvSpPr>
          <p:cNvPr id="2" name="Rectangle 1">
            <a:extLst>
              <a:ext uri="{FF2B5EF4-FFF2-40B4-BE49-F238E27FC236}">
                <a16:creationId xmlns:a16="http://schemas.microsoft.com/office/drawing/2014/main" id="{F38383B3-F852-4625-954C-314030EB8A63}"/>
              </a:ext>
            </a:extLst>
          </p:cNvPr>
          <p:cNvSpPr/>
          <p:nvPr/>
        </p:nvSpPr>
        <p:spPr>
          <a:xfrm>
            <a:off x="1403648" y="1084575"/>
            <a:ext cx="7056784" cy="523220"/>
          </a:xfrm>
          <a:prstGeom prst="rect">
            <a:avLst/>
          </a:prstGeom>
        </p:spPr>
        <p:txBody>
          <a:bodyPr wrap="square">
            <a:spAutoFit/>
          </a:bodyPr>
          <a:lstStyle/>
          <a:p>
            <a:pPr marL="342900" indent="-342900">
              <a:buFont typeface="Wingdings" panose="05000000000000000000" pitchFamily="2" charset="2"/>
              <a:buChar char="Ø"/>
            </a:pPr>
            <a:r>
              <a:rPr lang="fr-FR" sz="2800" b="1" dirty="0">
                <a:solidFill>
                  <a:srgbClr val="000066"/>
                </a:solidFill>
              </a:rPr>
              <a:t>Objectif : maîtrise de l’endettement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 Box 3"/>
          <p:cNvSpPr txBox="1">
            <a:spLocks noChangeArrowheads="1"/>
          </p:cNvSpPr>
          <p:nvPr/>
        </p:nvSpPr>
        <p:spPr bwMode="auto">
          <a:xfrm>
            <a:off x="200044" y="1027634"/>
            <a:ext cx="8764444" cy="5745163"/>
          </a:xfrm>
          <a:prstGeom prst="rect">
            <a:avLst/>
          </a:prstGeom>
          <a:noFill/>
          <a:ln w="9525">
            <a:noFill/>
            <a:miter lim="800000"/>
            <a:headEnd/>
            <a:tailEnd/>
          </a:ln>
        </p:spPr>
        <p:txBody>
          <a:bodyPr wrap="square">
            <a:spAutoFit/>
          </a:bodyPr>
          <a:lstStyle/>
          <a:p>
            <a:pPr marL="268288" indent="-268288" algn="just">
              <a:spcBef>
                <a:spcPts val="0"/>
              </a:spcBef>
              <a:spcAft>
                <a:spcPts val="1200"/>
              </a:spcAft>
              <a:buClr>
                <a:schemeClr val="accent6">
                  <a:lumMod val="75000"/>
                </a:schemeClr>
              </a:buClr>
              <a:buSzPct val="100000"/>
              <a:buFont typeface="Arial" charset="0"/>
              <a:buChar char="•"/>
              <a:defRPr/>
            </a:pPr>
            <a:r>
              <a:rPr lang="fr-FR" sz="3000" dirty="0">
                <a:solidFill>
                  <a:schemeClr val="tx1"/>
                </a:solidFill>
                <a:cs typeface="Arial" panose="020B0604020202020204" pitchFamily="34" charset="0"/>
              </a:rPr>
              <a:t>Bases 2022 avec une augmentation prévue par la loi de finances 2022 de +3,40% </a:t>
            </a:r>
          </a:p>
          <a:p>
            <a:pPr marL="268288" indent="-268288" algn="just">
              <a:spcBef>
                <a:spcPts val="0"/>
              </a:spcBef>
              <a:spcAft>
                <a:spcPts val="1200"/>
              </a:spcAft>
              <a:buClr>
                <a:schemeClr val="accent6">
                  <a:lumMod val="75000"/>
                </a:schemeClr>
              </a:buClr>
              <a:buSzPct val="100000"/>
              <a:buFont typeface="Arial" charset="0"/>
              <a:buChar char="•"/>
              <a:defRPr/>
            </a:pPr>
            <a:r>
              <a:rPr lang="fr-FR" sz="3000" dirty="0">
                <a:solidFill>
                  <a:schemeClr val="tx1"/>
                </a:solidFill>
                <a:cs typeface="Arial" panose="020B0604020202020204" pitchFamily="34" charset="0"/>
              </a:rPr>
              <a:t>Evolution naturelle des bases de +2% pour la taxe foncière</a:t>
            </a:r>
          </a:p>
          <a:p>
            <a:pPr marL="268288" indent="-268288" algn="just">
              <a:spcBef>
                <a:spcPts val="0"/>
              </a:spcBef>
              <a:spcAft>
                <a:spcPts val="1200"/>
              </a:spcAft>
              <a:buClr>
                <a:schemeClr val="accent6">
                  <a:lumMod val="75000"/>
                </a:schemeClr>
              </a:buClr>
              <a:buSzPct val="100000"/>
              <a:buFont typeface="Arial" charset="0"/>
              <a:buChar char="•"/>
              <a:defRPr/>
            </a:pPr>
            <a:r>
              <a:rPr lang="fr-FR" sz="3200" b="1" dirty="0">
                <a:solidFill>
                  <a:schemeClr val="accent6">
                    <a:lumMod val="75000"/>
                  </a:schemeClr>
                </a:solidFill>
                <a:cs typeface="Arial" panose="020B0604020202020204" pitchFamily="34" charset="0"/>
              </a:rPr>
              <a:t>Les taux communaux n’augmenteront pas en 2022.</a:t>
            </a:r>
          </a:p>
          <a:p>
            <a:pPr marL="268288" indent="-268288" algn="just">
              <a:lnSpc>
                <a:spcPts val="4000"/>
              </a:lnSpc>
              <a:spcBef>
                <a:spcPct val="50000"/>
              </a:spcBef>
              <a:buClr>
                <a:schemeClr val="accent6">
                  <a:lumMod val="75000"/>
                </a:schemeClr>
              </a:buClr>
              <a:buSzPct val="100000"/>
              <a:buFont typeface="Arial" charset="0"/>
              <a:buChar char="•"/>
              <a:defRPr/>
            </a:pPr>
            <a:endParaRPr lang="fr-FR" sz="2400" dirty="0">
              <a:solidFill>
                <a:schemeClr val="dk1"/>
              </a:solidFill>
              <a:latin typeface="+mn-lt"/>
              <a:ea typeface="+mn-ea"/>
              <a:cs typeface="+mn-cs"/>
            </a:endParaRPr>
          </a:p>
          <a:p>
            <a:pPr algn="just">
              <a:spcBef>
                <a:spcPct val="50000"/>
              </a:spcBef>
              <a:buClr>
                <a:srgbClr val="000066"/>
              </a:buClr>
              <a:buSzPct val="100000"/>
              <a:defRPr/>
            </a:pPr>
            <a:r>
              <a:rPr lang="fr-FR" sz="3200" dirty="0">
                <a:solidFill>
                  <a:srgbClr val="000066"/>
                </a:solidFill>
                <a:latin typeface="Calibri" pitchFamily="34" charset="0"/>
              </a:rPr>
              <a:t>  </a:t>
            </a:r>
          </a:p>
          <a:p>
            <a:pPr algn="just">
              <a:spcBef>
                <a:spcPct val="50000"/>
              </a:spcBef>
              <a:buClr>
                <a:srgbClr val="000066"/>
              </a:buClr>
              <a:buSzPct val="100000"/>
              <a:defRPr/>
            </a:pPr>
            <a:r>
              <a:rPr lang="fr-FR" sz="2400" dirty="0">
                <a:solidFill>
                  <a:srgbClr val="000066"/>
                </a:solidFill>
                <a:cs typeface="Arial" panose="020B0604020202020204" pitchFamily="34" charset="0"/>
              </a:rPr>
              <a:t>(*) dont 15,30% de taux département transféré en 2021 – rappel taux commune 24,02%</a:t>
            </a:r>
            <a:endParaRPr lang="fr-FR" sz="2000" dirty="0">
              <a:solidFill>
                <a:srgbClr val="000066"/>
              </a:solidFill>
              <a:cs typeface="Arial" panose="020B0604020202020204" pitchFamily="34" charset="0"/>
            </a:endParaRPr>
          </a:p>
        </p:txBody>
      </p:sp>
      <p:sp>
        <p:nvSpPr>
          <p:cNvPr id="73731" name="Espace réservé du numéro de diapositive 3"/>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016530DC-5779-4164-9641-8627AC97111E}" type="slidenum">
              <a:rPr lang="fr-FR" altLang="fr-FR" sz="1200" b="1"/>
              <a:pPr algn="ctr" eaLnBrk="1" hangingPunct="1">
                <a:buClr>
                  <a:srgbClr val="000000"/>
                </a:buClr>
                <a:buSzPct val="100000"/>
                <a:buFont typeface="Times New Roman" panose="02020603050405020304" pitchFamily="18" charset="0"/>
                <a:buNone/>
              </a:pPr>
              <a:t>58</a:t>
            </a:fld>
            <a:endParaRPr lang="fr-FR" alt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3587305676"/>
              </p:ext>
            </p:extLst>
          </p:nvPr>
        </p:nvGraphicFramePr>
        <p:xfrm>
          <a:off x="884890" y="4191260"/>
          <a:ext cx="7394752" cy="1656184"/>
        </p:xfrm>
        <a:graphic>
          <a:graphicData uri="http://schemas.openxmlformats.org/drawingml/2006/table">
            <a:tbl>
              <a:tblPr firstRow="1" bandRow="1">
                <a:tableStyleId>{5C22544A-7EE6-4342-B048-85BDC9FD1C3A}</a:tableStyleId>
              </a:tblPr>
              <a:tblGrid>
                <a:gridCol w="3632698">
                  <a:extLst>
                    <a:ext uri="{9D8B030D-6E8A-4147-A177-3AD203B41FA5}">
                      <a16:colId xmlns:a16="http://schemas.microsoft.com/office/drawing/2014/main" val="20000"/>
                    </a:ext>
                  </a:extLst>
                </a:gridCol>
                <a:gridCol w="1862485">
                  <a:extLst>
                    <a:ext uri="{9D8B030D-6E8A-4147-A177-3AD203B41FA5}">
                      <a16:colId xmlns:a16="http://schemas.microsoft.com/office/drawing/2014/main" val="20001"/>
                    </a:ext>
                  </a:extLst>
                </a:gridCol>
                <a:gridCol w="1899569">
                  <a:extLst>
                    <a:ext uri="{9D8B030D-6E8A-4147-A177-3AD203B41FA5}">
                      <a16:colId xmlns:a16="http://schemas.microsoft.com/office/drawing/2014/main" val="3626758840"/>
                    </a:ext>
                  </a:extLst>
                </a:gridCol>
              </a:tblGrid>
              <a:tr h="553344">
                <a:tc>
                  <a:txBody>
                    <a:bodyPr/>
                    <a:lstStyle/>
                    <a:p>
                      <a:pPr algn="ctr"/>
                      <a:r>
                        <a:rPr lang="fr-FR" sz="2400" dirty="0"/>
                        <a:t>Taxe foncière</a:t>
                      </a:r>
                    </a:p>
                  </a:txBody>
                  <a:tcPr/>
                </a:tc>
                <a:tc>
                  <a:txBody>
                    <a:bodyPr/>
                    <a:lstStyle/>
                    <a:p>
                      <a:pPr algn="ctr"/>
                      <a:r>
                        <a:rPr lang="fr-FR" sz="2400" dirty="0"/>
                        <a:t>2021</a:t>
                      </a:r>
                    </a:p>
                  </a:txBody>
                  <a:tcPr/>
                </a:tc>
                <a:tc>
                  <a:txBody>
                    <a:bodyPr/>
                    <a:lstStyle/>
                    <a:p>
                      <a:pPr algn="ctr"/>
                      <a:r>
                        <a:rPr lang="fr-FR" sz="2400" dirty="0"/>
                        <a:t>2022</a:t>
                      </a:r>
                    </a:p>
                  </a:txBody>
                  <a:tcPr/>
                </a:tc>
                <a:extLst>
                  <a:ext uri="{0D108BD9-81ED-4DB2-BD59-A6C34878D82A}">
                    <a16:rowId xmlns:a16="http://schemas.microsoft.com/office/drawing/2014/main" val="10000"/>
                  </a:ext>
                </a:extLst>
              </a:tr>
              <a:tr h="0">
                <a:tc>
                  <a:txBody>
                    <a:bodyPr/>
                    <a:lstStyle/>
                    <a:p>
                      <a:r>
                        <a:rPr lang="fr-FR" sz="2400" dirty="0"/>
                        <a:t>Taxe foncière sur le bâti </a:t>
                      </a:r>
                    </a:p>
                  </a:txBody>
                  <a:tcPr/>
                </a:tc>
                <a:tc>
                  <a:txBody>
                    <a:bodyPr/>
                    <a:lstStyle/>
                    <a:p>
                      <a:pPr algn="ctr"/>
                      <a:r>
                        <a:rPr lang="fr-FR" sz="2400" dirty="0"/>
                        <a:t>39,32%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t>39,32% (*)</a:t>
                      </a:r>
                    </a:p>
                  </a:txBody>
                  <a:tcPr/>
                </a:tc>
                <a:extLst>
                  <a:ext uri="{0D108BD9-81ED-4DB2-BD59-A6C34878D82A}">
                    <a16:rowId xmlns:a16="http://schemas.microsoft.com/office/drawing/2014/main" val="2610250375"/>
                  </a:ext>
                </a:extLst>
              </a:tr>
              <a:tr h="645640">
                <a:tc>
                  <a:txBody>
                    <a:bodyPr/>
                    <a:lstStyle/>
                    <a:p>
                      <a:r>
                        <a:rPr lang="fr-FR" sz="2400" dirty="0"/>
                        <a:t>Taxe foncière sur</a:t>
                      </a:r>
                      <a:r>
                        <a:rPr lang="fr-FR" sz="2400" baseline="0" dirty="0"/>
                        <a:t> le non-bâti</a:t>
                      </a:r>
                      <a:endParaRPr lang="fr-FR" sz="2400" dirty="0"/>
                    </a:p>
                  </a:txBody>
                  <a:tcPr/>
                </a:tc>
                <a:tc>
                  <a:txBody>
                    <a:bodyPr/>
                    <a:lstStyle/>
                    <a:p>
                      <a:pPr algn="ctr"/>
                      <a:r>
                        <a:rPr lang="fr-FR" sz="2400" dirty="0"/>
                        <a:t>39,71%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t>39,71%</a:t>
                      </a:r>
                    </a:p>
                  </a:txBody>
                  <a:tcPr/>
                </a:tc>
                <a:extLst>
                  <a:ext uri="{0D108BD9-81ED-4DB2-BD59-A6C34878D82A}">
                    <a16:rowId xmlns:a16="http://schemas.microsoft.com/office/drawing/2014/main" val="10001"/>
                  </a:ext>
                </a:extLst>
              </a:tr>
            </a:tbl>
          </a:graphicData>
        </a:graphic>
      </p:graphicFrame>
      <p:sp>
        <p:nvSpPr>
          <p:cNvPr id="6" name="Text Box 10">
            <a:extLst>
              <a:ext uri="{FF2B5EF4-FFF2-40B4-BE49-F238E27FC236}">
                <a16:creationId xmlns:a16="http://schemas.microsoft.com/office/drawing/2014/main" id="{0D05FD73-5BF9-4139-AECD-4B39BDF9BE9D}"/>
              </a:ext>
            </a:extLst>
          </p:cNvPr>
          <p:cNvSpPr txBox="1">
            <a:spLocks noChangeArrowheads="1"/>
          </p:cNvSpPr>
          <p:nvPr/>
        </p:nvSpPr>
        <p:spPr bwMode="auto">
          <a:xfrm>
            <a:off x="-12448" y="0"/>
            <a:ext cx="9170848" cy="938719"/>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EVOLUTION DE LA FISCALITE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94"/>
          <p:cNvGraphicFramePr>
            <a:graphicFrameLocks noChangeAspect="1"/>
          </p:cNvGraphicFramePr>
          <p:nvPr>
            <p:extLst>
              <p:ext uri="{D42A27DB-BD31-4B8C-83A1-F6EECF244321}">
                <p14:modId xmlns:p14="http://schemas.microsoft.com/office/powerpoint/2010/main" val="1289401946"/>
              </p:ext>
            </p:extLst>
          </p:nvPr>
        </p:nvGraphicFramePr>
        <p:xfrm>
          <a:off x="107950" y="1557339"/>
          <a:ext cx="8968121" cy="3671861"/>
        </p:xfrm>
        <a:graphic>
          <a:graphicData uri="http://schemas.openxmlformats.org/presentationml/2006/ole">
            <mc:AlternateContent xmlns:mc="http://schemas.openxmlformats.org/markup-compatibility/2006">
              <mc:Choice xmlns:v="urn:schemas-microsoft-com:vml" Requires="v">
                <p:oleObj spid="_x0000_s31980" name="Worksheet" r:id="rId3" imgW="6873350" imgH="1988897" progId="Excel.Sheet.8">
                  <p:embed/>
                </p:oleObj>
              </mc:Choice>
              <mc:Fallback>
                <p:oleObj name="Worksheet" r:id="rId3" imgW="6873350" imgH="1988897" progId="Excel.Sheet.8">
                  <p:embed/>
                  <p:pic>
                    <p:nvPicPr>
                      <p:cNvPr id="0" name="Picture 488"/>
                      <p:cNvPicPr>
                        <a:picLocks noChangeAspect="1" noChangeArrowheads="1"/>
                      </p:cNvPicPr>
                      <p:nvPr/>
                    </p:nvPicPr>
                    <p:blipFill>
                      <a:blip r:embed="rId4"/>
                      <a:srcRect/>
                      <a:stretch>
                        <a:fillRect/>
                      </a:stretch>
                    </p:blipFill>
                    <p:spPr bwMode="auto">
                      <a:xfrm>
                        <a:off x="107950" y="1557339"/>
                        <a:ext cx="8968121" cy="3671861"/>
                      </a:xfrm>
                      <a:prstGeom prst="rect">
                        <a:avLst/>
                      </a:prstGeom>
                      <a:noFill/>
                      <a:extLst/>
                    </p:spPr>
                  </p:pic>
                </p:oleObj>
              </mc:Fallback>
            </mc:AlternateContent>
          </a:graphicData>
        </a:graphic>
      </p:graphicFrame>
      <p:sp>
        <p:nvSpPr>
          <p:cNvPr id="16387" name="Rectangle 5"/>
          <p:cNvSpPr>
            <a:spLocks noGrp="1" noChangeArrowheads="1"/>
          </p:cNvSpPr>
          <p:nvPr>
            <p:ph type="sldNum" sz="quarter" idx="11"/>
          </p:nvPr>
        </p:nvSpPr>
        <p:spPr>
          <a:xfrm>
            <a:off x="8701608" y="6525344"/>
            <a:ext cx="442392" cy="332656"/>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fld id="{AC3FC772-B31C-469E-B6D4-57CDF8774735}" type="slidenum">
              <a:rPr lang="fr-FR" altLang="fr-FR" sz="1200" b="1"/>
              <a:pPr algn="ctr" eaLnBrk="1" hangingPunct="1"/>
              <a:t>59</a:t>
            </a:fld>
            <a:endParaRPr lang="fr-FR" altLang="fr-FR" sz="1200" b="1" dirty="0"/>
          </a:p>
        </p:txBody>
      </p:sp>
      <p:sp>
        <p:nvSpPr>
          <p:cNvPr id="6" name="Text Box 10">
            <a:extLst>
              <a:ext uri="{FF2B5EF4-FFF2-40B4-BE49-F238E27FC236}">
                <a16:creationId xmlns:a16="http://schemas.microsoft.com/office/drawing/2014/main" id="{25077B95-327C-4E6F-BE17-EE1A0E3ADFD2}"/>
              </a:ext>
            </a:extLst>
          </p:cNvPr>
          <p:cNvSpPr txBox="1">
            <a:spLocks noChangeArrowheads="1"/>
          </p:cNvSpPr>
          <p:nvPr/>
        </p:nvSpPr>
        <p:spPr bwMode="auto">
          <a:xfrm>
            <a:off x="-12448" y="0"/>
            <a:ext cx="9170848" cy="938719"/>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RESSOURCES FISCALES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r>
              <a:rPr lang="fr-FR" altLang="fr-FR" sz="1200" b="1" dirty="0">
                <a:latin typeface="Roboto" pitchFamily="2" charset="0"/>
                <a:ea typeface="Roboto" pitchFamily="2" charset="0"/>
              </a:rPr>
              <a:t>5</a:t>
            </a:r>
          </a:p>
        </p:txBody>
      </p:sp>
      <p:graphicFrame>
        <p:nvGraphicFramePr>
          <p:cNvPr id="2050" name="Object 108"/>
          <p:cNvGraphicFramePr>
            <a:graphicFrameLocks noChangeAspect="1"/>
          </p:cNvGraphicFramePr>
          <p:nvPr>
            <p:extLst>
              <p:ext uri="{D42A27DB-BD31-4B8C-83A1-F6EECF244321}">
                <p14:modId xmlns:p14="http://schemas.microsoft.com/office/powerpoint/2010/main" val="2245594175"/>
              </p:ext>
            </p:extLst>
          </p:nvPr>
        </p:nvGraphicFramePr>
        <p:xfrm>
          <a:off x="26988" y="1323975"/>
          <a:ext cx="9155112" cy="5127625"/>
        </p:xfrm>
        <a:graphic>
          <a:graphicData uri="http://schemas.openxmlformats.org/presentationml/2006/ole">
            <mc:AlternateContent xmlns:mc="http://schemas.openxmlformats.org/markup-compatibility/2006">
              <mc:Choice xmlns:v="urn:schemas-microsoft-com:vml" Requires="v">
                <p:oleObj spid="_x0000_s46104" name="Worksheet" r:id="rId3" imgW="6629497" imgH="3771823" progId="Excel.Sheet.8">
                  <p:embed/>
                </p:oleObj>
              </mc:Choice>
              <mc:Fallback>
                <p:oleObj name="Worksheet" r:id="rId3" imgW="6629497" imgH="3771823" progId="Excel.Sheet.8">
                  <p:embed/>
                  <p:pic>
                    <p:nvPicPr>
                      <p:cNvPr id="0" name="Picture 274"/>
                      <p:cNvPicPr>
                        <a:picLocks noChangeAspect="1" noChangeArrowheads="1"/>
                      </p:cNvPicPr>
                      <p:nvPr/>
                    </p:nvPicPr>
                    <p:blipFill>
                      <a:blip r:embed="rId4"/>
                      <a:srcRect/>
                      <a:stretch>
                        <a:fillRect/>
                      </a:stretch>
                    </p:blipFill>
                    <p:spPr bwMode="auto">
                      <a:xfrm>
                        <a:off x="26988" y="1323975"/>
                        <a:ext cx="9155112" cy="5127625"/>
                      </a:xfrm>
                      <a:prstGeom prst="rect">
                        <a:avLst/>
                      </a:prstGeom>
                      <a:noFill/>
                      <a:extLst/>
                    </p:spPr>
                  </p:pic>
                </p:oleObj>
              </mc:Fallback>
            </mc:AlternateContent>
          </a:graphicData>
        </a:graphic>
      </p:graphicFrame>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t="24576" b="53614"/>
          <a:stretch/>
        </p:blipFill>
        <p:spPr>
          <a:xfrm>
            <a:off x="21193" y="-102439"/>
            <a:ext cx="9163430" cy="1332329"/>
          </a:xfrm>
          <a:prstGeom prst="rect">
            <a:avLst/>
          </a:prstGeom>
        </p:spPr>
      </p:pic>
      <p:sp>
        <p:nvSpPr>
          <p:cNvPr id="7" name="Rectangle 6"/>
          <p:cNvSpPr/>
          <p:nvPr/>
        </p:nvSpPr>
        <p:spPr>
          <a:xfrm>
            <a:off x="27139" y="145272"/>
            <a:ext cx="9193427" cy="83690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ln>
                  <a:solidFill>
                    <a:schemeClr val="bg1"/>
                  </a:solidFill>
                </a:ln>
                <a:solidFill>
                  <a:schemeClr val="bg2">
                    <a:lumMod val="60000"/>
                    <a:lumOff val="40000"/>
                  </a:schemeClr>
                </a:solidFill>
                <a:latin typeface="Roboto" pitchFamily="2" charset="0"/>
                <a:ea typeface="Roboto" pitchFamily="2" charset="0"/>
              </a:rPr>
              <a:t>RATIOS FINANCIERS</a:t>
            </a:r>
          </a:p>
        </p:txBody>
      </p:sp>
    </p:spTree>
    <p:extLst>
      <p:ext uri="{BB962C8B-B14F-4D97-AF65-F5344CB8AC3E}">
        <p14:creationId xmlns:p14="http://schemas.microsoft.com/office/powerpoint/2010/main" val="1420812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8719938" y="6552728"/>
            <a:ext cx="460574" cy="404664"/>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r>
              <a:rPr lang="fr-FR" altLang="fr-FR" sz="1200" b="1" dirty="0"/>
              <a:t>53</a:t>
            </a:r>
          </a:p>
          <a:p>
            <a:pPr eaLnBrk="1" hangingPunct="1"/>
            <a:endParaRPr lang="fr-FR" altLang="fr-FR" sz="1200" b="1" dirty="0">
              <a:solidFill>
                <a:srgbClr val="000000"/>
              </a:solidFill>
            </a:endParaRPr>
          </a:p>
        </p:txBody>
      </p:sp>
      <p:graphicFrame>
        <p:nvGraphicFramePr>
          <p:cNvPr id="17410" name="Object 4"/>
          <p:cNvGraphicFramePr>
            <a:graphicFrameLocks noGrp="1" noChangeAspect="1"/>
          </p:cNvGraphicFramePr>
          <p:nvPr>
            <p:ph idx="4294967295"/>
            <p:extLst>
              <p:ext uri="{D42A27DB-BD31-4B8C-83A1-F6EECF244321}">
                <p14:modId xmlns:p14="http://schemas.microsoft.com/office/powerpoint/2010/main" val="766659293"/>
              </p:ext>
            </p:extLst>
          </p:nvPr>
        </p:nvGraphicFramePr>
        <p:xfrm>
          <a:off x="499269" y="1268760"/>
          <a:ext cx="8145462" cy="4483100"/>
        </p:xfrm>
        <a:graphic>
          <a:graphicData uri="http://schemas.openxmlformats.org/presentationml/2006/ole">
            <mc:AlternateContent xmlns:mc="http://schemas.openxmlformats.org/markup-compatibility/2006">
              <mc:Choice xmlns:v="urn:schemas-microsoft-com:vml" Requires="v">
                <p:oleObj spid="_x0000_s45281" name="Worksheet" r:id="rId3" imgW="7932391" imgH="4366221" progId="Excel.Sheet.8">
                  <p:embed/>
                </p:oleObj>
              </mc:Choice>
              <mc:Fallback>
                <p:oleObj name="Worksheet" r:id="rId3" imgW="7932391" imgH="4366221" progId="Excel.Sheet.8">
                  <p:embed/>
                  <p:pic>
                    <p:nvPicPr>
                      <p:cNvPr id="0" name="Picture 481"/>
                      <p:cNvPicPr>
                        <a:picLocks noGrp="1" noChangeAspect="1" noChangeArrowheads="1"/>
                      </p:cNvPicPr>
                      <p:nvPr/>
                    </p:nvPicPr>
                    <p:blipFill>
                      <a:blip r:embed="rId4"/>
                      <a:srcRect/>
                      <a:stretch>
                        <a:fillRect/>
                      </a:stretch>
                    </p:blipFill>
                    <p:spPr bwMode="auto">
                      <a:xfrm>
                        <a:off x="499269" y="1268760"/>
                        <a:ext cx="8145462" cy="448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10">
            <a:extLst>
              <a:ext uri="{FF2B5EF4-FFF2-40B4-BE49-F238E27FC236}">
                <a16:creationId xmlns:a16="http://schemas.microsoft.com/office/drawing/2014/main" id="{C95BBE37-30B5-4E04-B73C-4E67F3593F25}"/>
              </a:ext>
            </a:extLst>
          </p:cNvPr>
          <p:cNvSpPr txBox="1">
            <a:spLocks noChangeArrowheads="1"/>
          </p:cNvSpPr>
          <p:nvPr/>
        </p:nvSpPr>
        <p:spPr bwMode="auto">
          <a:xfrm>
            <a:off x="-12448" y="0"/>
            <a:ext cx="9170848" cy="938719"/>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EVOLUTION DES RECETTES FISCALES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1" name="Text Box 1"/>
          <p:cNvSpPr txBox="1">
            <a:spLocks noChangeArrowheads="1"/>
          </p:cNvSpPr>
          <p:nvPr/>
        </p:nvSpPr>
        <p:spPr bwMode="auto">
          <a:xfrm>
            <a:off x="15200" y="717376"/>
            <a:ext cx="8964613" cy="5805487"/>
          </a:xfrm>
          <a:prstGeom prst="rect">
            <a:avLst/>
          </a:prstGeom>
          <a:noFill/>
          <a:ln w="9525">
            <a:noFill/>
            <a:round/>
            <a:headEnd/>
            <a:tailEnd/>
          </a:ln>
        </p:spPr>
        <p:txBody>
          <a:bodyPr lIns="90000" tIns="46800" rIns="90000" bIns="46800"/>
          <a:lstStyle/>
          <a:p>
            <a:pPr algn="ctr">
              <a:spcBef>
                <a:spcPts val="450"/>
              </a:spcBef>
              <a:buClr>
                <a:schemeClr val="bg2">
                  <a:lumMod val="75000"/>
                </a:schemeClr>
              </a:buClr>
              <a:buSzPct val="100000"/>
              <a:tabLst>
                <a:tab pos="747713" algn="l"/>
                <a:tab pos="1662113" algn="l"/>
                <a:tab pos="2576513" algn="l"/>
                <a:tab pos="3490913" algn="l"/>
                <a:tab pos="4405313" algn="l"/>
                <a:tab pos="5319713" algn="l"/>
                <a:tab pos="6234113" algn="l"/>
                <a:tab pos="7148513" algn="l"/>
                <a:tab pos="8062913" algn="l"/>
                <a:tab pos="8977313" algn="l"/>
                <a:tab pos="9891713" algn="l"/>
              </a:tabLst>
              <a:defRPr/>
            </a:pPr>
            <a:r>
              <a:rPr lang="fr-FR" sz="4000" b="1" dirty="0">
                <a:solidFill>
                  <a:schemeClr val="accent6"/>
                </a:solidFill>
                <a:latin typeface="+mj-lt"/>
              </a:rPr>
              <a:t>Orientations budgétaires 2021</a:t>
            </a:r>
            <a:r>
              <a:rPr lang="fr-FR" sz="4000" dirty="0">
                <a:solidFill>
                  <a:schemeClr val="accent6"/>
                </a:solidFill>
                <a:latin typeface="+mj-lt"/>
              </a:rPr>
              <a:t> :</a:t>
            </a:r>
          </a:p>
          <a:p>
            <a:pPr algn="ctr">
              <a:spcBef>
                <a:spcPts val="450"/>
              </a:spcBef>
              <a:buClr>
                <a:schemeClr val="bg2">
                  <a:lumMod val="75000"/>
                </a:schemeClr>
              </a:buClr>
              <a:buSzPct val="100000"/>
              <a:tabLst>
                <a:tab pos="747713" algn="l"/>
                <a:tab pos="1662113" algn="l"/>
                <a:tab pos="2576513" algn="l"/>
                <a:tab pos="3490913" algn="l"/>
                <a:tab pos="4405313" algn="l"/>
                <a:tab pos="5319713" algn="l"/>
                <a:tab pos="6234113" algn="l"/>
                <a:tab pos="7148513" algn="l"/>
                <a:tab pos="8062913" algn="l"/>
                <a:tab pos="8977313" algn="l"/>
                <a:tab pos="9891713" algn="l"/>
              </a:tabLst>
              <a:defRPr/>
            </a:pPr>
            <a:r>
              <a:rPr lang="fr-FR" sz="2800" b="1" u="sng" dirty="0">
                <a:solidFill>
                  <a:schemeClr val="accent6">
                    <a:lumMod val="75000"/>
                  </a:schemeClr>
                </a:solidFill>
                <a:latin typeface="+mj-lt"/>
              </a:rPr>
              <a:t>Malgré un contexte particulièrement difficile avec la crise actuelle du Covid-19 entraînant de nombreuses contraintes</a:t>
            </a:r>
          </a:p>
          <a:p>
            <a:pPr algn="just">
              <a:spcBef>
                <a:spcPts val="450"/>
              </a:spcBef>
              <a:buClr>
                <a:schemeClr val="accent6">
                  <a:lumMod val="75000"/>
                </a:schemeClr>
              </a:buClr>
              <a:buSzPct val="100000"/>
              <a:buFont typeface="Wingdings" pitchFamily="2" charset="2"/>
              <a:buChar char="Ø"/>
              <a:tabLst>
                <a:tab pos="747713" algn="l"/>
                <a:tab pos="1662113" algn="l"/>
                <a:tab pos="2576513" algn="l"/>
                <a:tab pos="3490913" algn="l"/>
                <a:tab pos="4405313" algn="l"/>
                <a:tab pos="5319713" algn="l"/>
                <a:tab pos="6234113" algn="l"/>
                <a:tab pos="7148513" algn="l"/>
                <a:tab pos="8062913" algn="l"/>
                <a:tab pos="8977313" algn="l"/>
                <a:tab pos="9891713" algn="l"/>
              </a:tabLst>
              <a:defRPr/>
            </a:pPr>
            <a:r>
              <a:rPr lang="fr-FR" sz="2800" b="1" dirty="0">
                <a:solidFill>
                  <a:schemeClr val="tx2"/>
                </a:solidFill>
                <a:latin typeface="+mj-lt"/>
              </a:rPr>
              <a:t> </a:t>
            </a:r>
            <a:r>
              <a:rPr lang="fr-FR" sz="3000" b="1" dirty="0">
                <a:solidFill>
                  <a:schemeClr val="accent6">
                    <a:lumMod val="75000"/>
                  </a:schemeClr>
                </a:solidFill>
                <a:latin typeface="+mj-lt"/>
              </a:rPr>
              <a:t>Poursuivre la politique d’investissement :</a:t>
            </a:r>
          </a:p>
          <a:p>
            <a:pPr lvl="1" algn="just">
              <a:spcBef>
                <a:spcPts val="450"/>
              </a:spcBef>
              <a:buClr>
                <a:schemeClr val="accent6">
                  <a:lumMod val="75000"/>
                </a:schemeClr>
              </a:buClr>
              <a:buSzPct val="100000"/>
              <a:buFont typeface="Wingdings" pitchFamily="2" charset="2"/>
              <a:buChar char="ü"/>
              <a:tabLst>
                <a:tab pos="747713" algn="l"/>
                <a:tab pos="1662113" algn="l"/>
                <a:tab pos="2576513" algn="l"/>
                <a:tab pos="3490913" algn="l"/>
                <a:tab pos="4405313" algn="l"/>
                <a:tab pos="5319713" algn="l"/>
                <a:tab pos="6234113" algn="l"/>
                <a:tab pos="7148513" algn="l"/>
                <a:tab pos="8062913" algn="l"/>
                <a:tab pos="8977313" algn="l"/>
                <a:tab pos="9891713" algn="l"/>
              </a:tabLst>
              <a:defRPr/>
            </a:pPr>
            <a:r>
              <a:rPr lang="fr-FR" sz="3000" dirty="0">
                <a:solidFill>
                  <a:srgbClr val="000000"/>
                </a:solidFill>
                <a:latin typeface="+mj-lt"/>
              </a:rPr>
              <a:t> Aménagement de l’avenue des Barques (2ème partie),</a:t>
            </a:r>
          </a:p>
          <a:p>
            <a:pPr lvl="1" algn="just">
              <a:spcBef>
                <a:spcPts val="450"/>
              </a:spcBef>
              <a:buClr>
                <a:schemeClr val="accent6">
                  <a:lumMod val="75000"/>
                </a:schemeClr>
              </a:buClr>
              <a:buSzPct val="100000"/>
              <a:buFont typeface="Wingdings" pitchFamily="2" charset="2"/>
              <a:buChar char="ü"/>
              <a:tabLst>
                <a:tab pos="747713" algn="l"/>
                <a:tab pos="1662113" algn="l"/>
                <a:tab pos="2576513" algn="l"/>
                <a:tab pos="3490913" algn="l"/>
                <a:tab pos="4405313" algn="l"/>
                <a:tab pos="5319713" algn="l"/>
                <a:tab pos="6234113" algn="l"/>
                <a:tab pos="7148513" algn="l"/>
                <a:tab pos="8062913" algn="l"/>
                <a:tab pos="8977313" algn="l"/>
                <a:tab pos="9891713" algn="l"/>
              </a:tabLst>
              <a:defRPr/>
            </a:pPr>
            <a:r>
              <a:rPr lang="fr-FR" sz="3000" dirty="0">
                <a:solidFill>
                  <a:srgbClr val="000000"/>
                </a:solidFill>
                <a:latin typeface="+mj-lt"/>
              </a:rPr>
              <a:t> Travaux d’extension et d’isolation de la salle polyvalente,</a:t>
            </a:r>
          </a:p>
          <a:p>
            <a:pPr lvl="1" algn="just">
              <a:spcBef>
                <a:spcPts val="450"/>
              </a:spcBef>
              <a:buClr>
                <a:schemeClr val="accent6">
                  <a:lumMod val="75000"/>
                </a:schemeClr>
              </a:buClr>
              <a:buSzPct val="100000"/>
              <a:buFont typeface="Wingdings" pitchFamily="2" charset="2"/>
              <a:buChar char="ü"/>
              <a:tabLst>
                <a:tab pos="747713" algn="l"/>
                <a:tab pos="1662113" algn="l"/>
                <a:tab pos="2576513" algn="l"/>
                <a:tab pos="3490913" algn="l"/>
                <a:tab pos="4405313" algn="l"/>
                <a:tab pos="5319713" algn="l"/>
                <a:tab pos="6234113" algn="l"/>
                <a:tab pos="7148513" algn="l"/>
                <a:tab pos="8062913" algn="l"/>
                <a:tab pos="8977313" algn="l"/>
                <a:tab pos="9891713" algn="l"/>
              </a:tabLst>
              <a:defRPr/>
            </a:pPr>
            <a:r>
              <a:rPr lang="fr-FR" sz="3000" dirty="0">
                <a:solidFill>
                  <a:srgbClr val="000000"/>
                </a:solidFill>
                <a:latin typeface="+mj-lt"/>
              </a:rPr>
              <a:t> Préservation du cadre de vie : Bords de Loire (après l’été 2022)</a:t>
            </a:r>
          </a:p>
          <a:p>
            <a:pPr lvl="1" algn="just">
              <a:spcBef>
                <a:spcPts val="450"/>
              </a:spcBef>
              <a:buClr>
                <a:schemeClr val="accent6">
                  <a:lumMod val="75000"/>
                </a:schemeClr>
              </a:buClr>
              <a:buSzPct val="100000"/>
              <a:buFont typeface="Wingdings" pitchFamily="2" charset="2"/>
              <a:buChar char="ü"/>
              <a:tabLst>
                <a:tab pos="747713" algn="l"/>
                <a:tab pos="1662113" algn="l"/>
                <a:tab pos="2576513" algn="l"/>
                <a:tab pos="3490913" algn="l"/>
                <a:tab pos="4405313" algn="l"/>
                <a:tab pos="5319713" algn="l"/>
                <a:tab pos="6234113" algn="l"/>
                <a:tab pos="7148513" algn="l"/>
                <a:tab pos="8062913" algn="l"/>
                <a:tab pos="8977313" algn="l"/>
                <a:tab pos="9891713" algn="l"/>
              </a:tabLst>
              <a:defRPr/>
            </a:pPr>
            <a:r>
              <a:rPr lang="fr-FR" sz="3000" dirty="0">
                <a:solidFill>
                  <a:srgbClr val="000000"/>
                </a:solidFill>
                <a:latin typeface="+mj-lt"/>
              </a:rPr>
              <a:t> Création de pistes cyclables</a:t>
            </a:r>
          </a:p>
          <a:p>
            <a:pPr lvl="1" algn="just">
              <a:spcBef>
                <a:spcPts val="450"/>
              </a:spcBef>
              <a:buClr>
                <a:schemeClr val="accent6">
                  <a:lumMod val="75000"/>
                </a:schemeClr>
              </a:buClr>
              <a:buSzPct val="100000"/>
              <a:buFont typeface="Wingdings" pitchFamily="2" charset="2"/>
              <a:buChar char="ü"/>
              <a:tabLst>
                <a:tab pos="747713" algn="l"/>
                <a:tab pos="1662113" algn="l"/>
                <a:tab pos="2576513" algn="l"/>
                <a:tab pos="3490913" algn="l"/>
                <a:tab pos="4405313" algn="l"/>
                <a:tab pos="5319713" algn="l"/>
                <a:tab pos="6234113" algn="l"/>
                <a:tab pos="7148513" algn="l"/>
                <a:tab pos="8062913" algn="l"/>
                <a:tab pos="8977313" algn="l"/>
                <a:tab pos="9891713" algn="l"/>
              </a:tabLst>
              <a:defRPr/>
            </a:pPr>
            <a:r>
              <a:rPr lang="fr-FR" sz="3000" dirty="0">
                <a:solidFill>
                  <a:srgbClr val="000000"/>
                </a:solidFill>
                <a:latin typeface="+mj-lt"/>
              </a:rPr>
              <a:t>Conservation du patrimoine,</a:t>
            </a:r>
          </a:p>
          <a:p>
            <a:pPr lvl="1" algn="just">
              <a:spcBef>
                <a:spcPts val="450"/>
              </a:spcBef>
              <a:buClr>
                <a:schemeClr val="accent6">
                  <a:lumMod val="75000"/>
                </a:schemeClr>
              </a:buClr>
              <a:buSzPct val="100000"/>
              <a:buFont typeface="Wingdings" pitchFamily="2" charset="2"/>
              <a:buChar char="ü"/>
              <a:tabLst>
                <a:tab pos="747713" algn="l"/>
                <a:tab pos="1662113" algn="l"/>
                <a:tab pos="2576513" algn="l"/>
                <a:tab pos="3490913" algn="l"/>
                <a:tab pos="4405313" algn="l"/>
                <a:tab pos="5319713" algn="l"/>
                <a:tab pos="6234113" algn="l"/>
                <a:tab pos="7148513" algn="l"/>
                <a:tab pos="8062913" algn="l"/>
                <a:tab pos="8977313" algn="l"/>
                <a:tab pos="9891713" algn="l"/>
              </a:tabLst>
              <a:defRPr/>
            </a:pPr>
            <a:r>
              <a:rPr lang="fr-FR" sz="3000" dirty="0">
                <a:solidFill>
                  <a:srgbClr val="000000"/>
                </a:solidFill>
                <a:latin typeface="+mj-lt"/>
              </a:rPr>
              <a:t>Acquisition de matériels pour les services municipaux (véhicules, modernisation).</a:t>
            </a:r>
          </a:p>
          <a:p>
            <a:pPr lvl="1" algn="just">
              <a:spcBef>
                <a:spcPts val="450"/>
              </a:spcBef>
              <a:buClr>
                <a:schemeClr val="accent6">
                  <a:lumMod val="75000"/>
                </a:schemeClr>
              </a:buClr>
              <a:buSzPct val="100000"/>
              <a:buFont typeface="Wingdings" pitchFamily="2" charset="2"/>
              <a:buChar char="ü"/>
              <a:tabLst>
                <a:tab pos="747713" algn="l"/>
                <a:tab pos="1662113" algn="l"/>
                <a:tab pos="2576513" algn="l"/>
                <a:tab pos="3490913" algn="l"/>
                <a:tab pos="4405313" algn="l"/>
                <a:tab pos="5319713" algn="l"/>
                <a:tab pos="6234113" algn="l"/>
                <a:tab pos="7148513" algn="l"/>
                <a:tab pos="8062913" algn="l"/>
                <a:tab pos="8977313" algn="l"/>
                <a:tab pos="9891713" algn="l"/>
              </a:tabLst>
              <a:defRPr/>
            </a:pPr>
            <a:endParaRPr lang="fr-FR" sz="3000" dirty="0">
              <a:solidFill>
                <a:srgbClr val="000000"/>
              </a:solidFill>
              <a:latin typeface="+mj-lt"/>
            </a:endParaRPr>
          </a:p>
          <a:p>
            <a:pPr algn="just">
              <a:spcBef>
                <a:spcPts val="450"/>
              </a:spcBef>
              <a:buClr>
                <a:srgbClr val="000099"/>
              </a:buClr>
              <a:buSzPct val="100000"/>
              <a:buFont typeface="Wingdings" pitchFamily="2" charset="2"/>
              <a:buNone/>
              <a:tabLst>
                <a:tab pos="747713" algn="l"/>
                <a:tab pos="1662113" algn="l"/>
                <a:tab pos="2576513" algn="l"/>
                <a:tab pos="3490913" algn="l"/>
                <a:tab pos="4405313" algn="l"/>
                <a:tab pos="5319713" algn="l"/>
                <a:tab pos="6234113" algn="l"/>
                <a:tab pos="7148513" algn="l"/>
                <a:tab pos="8062913" algn="l"/>
                <a:tab pos="8977313" algn="l"/>
                <a:tab pos="9891713" algn="l"/>
              </a:tabLst>
              <a:defRPr/>
            </a:pPr>
            <a:endParaRPr lang="fr-FR" sz="2800" dirty="0">
              <a:solidFill>
                <a:srgbClr val="000000"/>
              </a:solidFill>
              <a:latin typeface="Calibri" pitchFamily="34" charset="0"/>
            </a:endParaRPr>
          </a:p>
          <a:p>
            <a:pPr algn="just">
              <a:spcBef>
                <a:spcPts val="450"/>
              </a:spcBef>
              <a:buClr>
                <a:srgbClr val="000099"/>
              </a:buClr>
              <a:buSzPct val="100000"/>
              <a:buFont typeface="Wingdings" pitchFamily="2" charset="2"/>
              <a:buNone/>
              <a:tabLst>
                <a:tab pos="747713" algn="l"/>
                <a:tab pos="1662113" algn="l"/>
                <a:tab pos="2576513" algn="l"/>
                <a:tab pos="3490913" algn="l"/>
                <a:tab pos="4405313" algn="l"/>
                <a:tab pos="5319713" algn="l"/>
                <a:tab pos="6234113" algn="l"/>
                <a:tab pos="7148513" algn="l"/>
                <a:tab pos="8062913" algn="l"/>
                <a:tab pos="8977313" algn="l"/>
                <a:tab pos="9891713" algn="l"/>
              </a:tabLst>
              <a:defRPr/>
            </a:pPr>
            <a:endParaRPr lang="fr-FR" sz="2800" dirty="0">
              <a:solidFill>
                <a:srgbClr val="000000"/>
              </a:solidFill>
              <a:latin typeface="Calibri" pitchFamily="34" charset="0"/>
            </a:endParaRPr>
          </a:p>
        </p:txBody>
      </p:sp>
      <p:sp>
        <p:nvSpPr>
          <p:cNvPr id="74755" name="Espace réservé du numéro de diapositive 8"/>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486E0C36-D836-4D43-9254-1A2F7E504FAB}" type="slidenum">
              <a:rPr lang="fr-FR" altLang="fr-FR" sz="1200" b="1"/>
              <a:pPr algn="ctr" eaLnBrk="1" hangingPunct="1">
                <a:buClr>
                  <a:srgbClr val="000000"/>
                </a:buClr>
                <a:buSzPct val="100000"/>
                <a:buFont typeface="Times New Roman" panose="02020603050405020304" pitchFamily="18" charset="0"/>
                <a:buNone/>
              </a:pPr>
              <a:t>61</a:t>
            </a:fld>
            <a:endParaRPr lang="fr-FR" altLang="fr-FR" sz="1200" b="1" dirty="0"/>
          </a:p>
        </p:txBody>
      </p:sp>
      <p:sp>
        <p:nvSpPr>
          <p:cNvPr id="631813" name="Text Box 5"/>
          <p:cNvSpPr txBox="1">
            <a:spLocks noChangeArrowheads="1"/>
          </p:cNvSpPr>
          <p:nvPr/>
        </p:nvSpPr>
        <p:spPr bwMode="auto">
          <a:xfrm>
            <a:off x="0" y="332656"/>
            <a:ext cx="9144000" cy="769441"/>
          </a:xfrm>
          <a:prstGeom prst="rect">
            <a:avLst/>
          </a:prstGeom>
          <a:noFill/>
          <a:ln w="9525">
            <a:noFill/>
            <a:miter lim="800000"/>
            <a:headEnd/>
            <a:tailEnd/>
          </a:ln>
          <a:effectLst/>
        </p:spPr>
        <p:txBody>
          <a:bodyPr>
            <a:spAutoFit/>
          </a:bodyPr>
          <a:lstStyle/>
          <a:p>
            <a:pPr algn="ctr" defTabSz="914400">
              <a:spcBef>
                <a:spcPct val="50000"/>
              </a:spcBef>
              <a:defRPr/>
            </a:pPr>
            <a:r>
              <a:rPr lang="fr-FR" sz="4400" b="1" dirty="0">
                <a:solidFill>
                  <a:schemeClr val="accent6">
                    <a:lumMod val="75000"/>
                  </a:schemeClr>
                </a:solidFill>
                <a:latin typeface="+mj-lt"/>
              </a:rPr>
              <a:t>CONCLUSION</a:t>
            </a:r>
          </a:p>
        </p:txBody>
      </p:sp>
      <p:sp>
        <p:nvSpPr>
          <p:cNvPr id="5" name="Text Box 10">
            <a:extLst>
              <a:ext uri="{FF2B5EF4-FFF2-40B4-BE49-F238E27FC236}">
                <a16:creationId xmlns:a16="http://schemas.microsoft.com/office/drawing/2014/main" id="{7C8F8620-7D47-433F-B216-DAAE9A4E63D7}"/>
              </a:ext>
            </a:extLst>
          </p:cNvPr>
          <p:cNvSpPr txBox="1">
            <a:spLocks noChangeArrowheads="1"/>
          </p:cNvSpPr>
          <p:nvPr/>
        </p:nvSpPr>
        <p:spPr bwMode="auto">
          <a:xfrm>
            <a:off x="3760" y="0"/>
            <a:ext cx="9170848" cy="149271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ORIENTATIONS BUDGETAIRES 2022 CONCLUSIONS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oneTexte 7"/>
          <p:cNvSpPr txBox="1">
            <a:spLocks noChangeArrowheads="1"/>
          </p:cNvSpPr>
          <p:nvPr/>
        </p:nvSpPr>
        <p:spPr bwMode="auto">
          <a:xfrm>
            <a:off x="161925" y="1492716"/>
            <a:ext cx="8820150" cy="654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22313" indent="-368300" eaLnBrk="0" hangingPunct="0">
              <a:tabLst>
                <a:tab pos="747713" algn="l"/>
                <a:tab pos="1662113" algn="l"/>
                <a:tab pos="2576513" algn="l"/>
                <a:tab pos="3490913" algn="l"/>
                <a:tab pos="4405313" algn="l"/>
                <a:tab pos="5319713" algn="l"/>
                <a:tab pos="6234113" algn="l"/>
                <a:tab pos="7148513" algn="l"/>
                <a:tab pos="8062913" algn="l"/>
                <a:tab pos="8977313" algn="l"/>
                <a:tab pos="98917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747713" algn="l"/>
                <a:tab pos="1662113" algn="l"/>
                <a:tab pos="2576513" algn="l"/>
                <a:tab pos="3490913" algn="l"/>
                <a:tab pos="4405313" algn="l"/>
                <a:tab pos="5319713" algn="l"/>
                <a:tab pos="6234113" algn="l"/>
                <a:tab pos="7148513" algn="l"/>
                <a:tab pos="8062913" algn="l"/>
                <a:tab pos="8977313" algn="l"/>
                <a:tab pos="98917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747713" algn="l"/>
                <a:tab pos="1662113" algn="l"/>
                <a:tab pos="2576513" algn="l"/>
                <a:tab pos="3490913" algn="l"/>
                <a:tab pos="4405313" algn="l"/>
                <a:tab pos="5319713" algn="l"/>
                <a:tab pos="6234113" algn="l"/>
                <a:tab pos="7148513" algn="l"/>
                <a:tab pos="8062913" algn="l"/>
                <a:tab pos="8977313" algn="l"/>
                <a:tab pos="98917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747713" algn="l"/>
                <a:tab pos="1662113" algn="l"/>
                <a:tab pos="2576513" algn="l"/>
                <a:tab pos="3490913" algn="l"/>
                <a:tab pos="4405313" algn="l"/>
                <a:tab pos="5319713" algn="l"/>
                <a:tab pos="6234113" algn="l"/>
                <a:tab pos="7148513" algn="l"/>
                <a:tab pos="8062913" algn="l"/>
                <a:tab pos="8977313" algn="l"/>
                <a:tab pos="98917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747713" algn="l"/>
                <a:tab pos="1662113" algn="l"/>
                <a:tab pos="2576513" algn="l"/>
                <a:tab pos="3490913" algn="l"/>
                <a:tab pos="4405313" algn="l"/>
                <a:tab pos="5319713" algn="l"/>
                <a:tab pos="6234113" algn="l"/>
                <a:tab pos="7148513" algn="l"/>
                <a:tab pos="8062913" algn="l"/>
                <a:tab pos="8977313" algn="l"/>
                <a:tab pos="98917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47713" algn="l"/>
                <a:tab pos="1662113" algn="l"/>
                <a:tab pos="2576513" algn="l"/>
                <a:tab pos="3490913" algn="l"/>
                <a:tab pos="4405313" algn="l"/>
                <a:tab pos="5319713" algn="l"/>
                <a:tab pos="6234113" algn="l"/>
                <a:tab pos="7148513" algn="l"/>
                <a:tab pos="8062913" algn="l"/>
                <a:tab pos="8977313" algn="l"/>
                <a:tab pos="98917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47713" algn="l"/>
                <a:tab pos="1662113" algn="l"/>
                <a:tab pos="2576513" algn="l"/>
                <a:tab pos="3490913" algn="l"/>
                <a:tab pos="4405313" algn="l"/>
                <a:tab pos="5319713" algn="l"/>
                <a:tab pos="6234113" algn="l"/>
                <a:tab pos="7148513" algn="l"/>
                <a:tab pos="8062913" algn="l"/>
                <a:tab pos="8977313" algn="l"/>
                <a:tab pos="98917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47713" algn="l"/>
                <a:tab pos="1662113" algn="l"/>
                <a:tab pos="2576513" algn="l"/>
                <a:tab pos="3490913" algn="l"/>
                <a:tab pos="4405313" algn="l"/>
                <a:tab pos="5319713" algn="l"/>
                <a:tab pos="6234113" algn="l"/>
                <a:tab pos="7148513" algn="l"/>
                <a:tab pos="8062913" algn="l"/>
                <a:tab pos="8977313" algn="l"/>
                <a:tab pos="98917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47713" algn="l"/>
                <a:tab pos="1662113" algn="l"/>
                <a:tab pos="2576513" algn="l"/>
                <a:tab pos="3490913" algn="l"/>
                <a:tab pos="4405313" algn="l"/>
                <a:tab pos="5319713" algn="l"/>
                <a:tab pos="6234113" algn="l"/>
                <a:tab pos="7148513" algn="l"/>
                <a:tab pos="8062913" algn="l"/>
                <a:tab pos="8977313" algn="l"/>
                <a:tab pos="98917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lvl="1" eaLnBrk="1" hangingPunct="1">
              <a:lnSpc>
                <a:spcPts val="4000"/>
              </a:lnSpc>
              <a:buClr>
                <a:schemeClr val="accent6">
                  <a:lumMod val="75000"/>
                </a:schemeClr>
              </a:buClr>
              <a:buFont typeface="Wingdings" panose="05000000000000000000" pitchFamily="2" charset="2"/>
              <a:buChar char="Ø"/>
            </a:pPr>
            <a:r>
              <a:rPr lang="fr-FR" altLang="fr-FR" sz="2800" b="1" dirty="0">
                <a:solidFill>
                  <a:schemeClr val="accent6">
                    <a:lumMod val="75000"/>
                  </a:schemeClr>
                </a:solidFill>
                <a:latin typeface="+mj-lt"/>
              </a:rPr>
              <a:t> Maîtriser l’endettement</a:t>
            </a:r>
            <a:endParaRPr lang="fr-FR" altLang="fr-FR" sz="2800" b="1" dirty="0">
              <a:solidFill>
                <a:schemeClr val="accent6">
                  <a:lumMod val="75000"/>
                </a:schemeClr>
              </a:solidFill>
            </a:endParaRPr>
          </a:p>
          <a:p>
            <a:pPr lvl="1" eaLnBrk="1" hangingPunct="1">
              <a:lnSpc>
                <a:spcPts val="4000"/>
              </a:lnSpc>
              <a:buClr>
                <a:schemeClr val="accent6">
                  <a:lumMod val="75000"/>
                </a:schemeClr>
              </a:buClr>
              <a:buFont typeface="Wingdings" panose="05000000000000000000" pitchFamily="2" charset="2"/>
              <a:buChar char="Ø"/>
            </a:pPr>
            <a:r>
              <a:rPr lang="fr-FR" altLang="fr-FR" sz="2800" dirty="0">
                <a:solidFill>
                  <a:schemeClr val="tx2"/>
                </a:solidFill>
                <a:latin typeface="+mj-lt"/>
              </a:rPr>
              <a:t> </a:t>
            </a:r>
            <a:r>
              <a:rPr lang="fr-FR" altLang="fr-FR" sz="2800" b="1" dirty="0">
                <a:solidFill>
                  <a:schemeClr val="accent6">
                    <a:lumMod val="75000"/>
                  </a:schemeClr>
                </a:solidFill>
                <a:latin typeface="+mj-lt"/>
              </a:rPr>
              <a:t>Maîtriser les dépenses de fonctionnement </a:t>
            </a:r>
            <a:r>
              <a:rPr lang="fr-FR" altLang="fr-FR" sz="2800" dirty="0">
                <a:solidFill>
                  <a:srgbClr val="000000"/>
                </a:solidFill>
                <a:latin typeface="+mj-lt"/>
              </a:rPr>
              <a:t>face à des recettes peu dynamiques et des recettes de service en baisse</a:t>
            </a:r>
            <a:r>
              <a:rPr lang="fr-FR" altLang="fr-FR" sz="2800" dirty="0">
                <a:solidFill>
                  <a:srgbClr val="000000"/>
                </a:solidFill>
              </a:rPr>
              <a:t>.</a:t>
            </a:r>
            <a:endParaRPr lang="fr-FR" altLang="fr-FR" sz="2800" dirty="0">
              <a:solidFill>
                <a:schemeClr val="tx2"/>
              </a:solidFill>
              <a:latin typeface="+mj-lt"/>
            </a:endParaRPr>
          </a:p>
          <a:p>
            <a:pPr lvl="1" eaLnBrk="1" hangingPunct="1">
              <a:lnSpc>
                <a:spcPts val="4000"/>
              </a:lnSpc>
              <a:buClr>
                <a:schemeClr val="accent6">
                  <a:lumMod val="75000"/>
                </a:schemeClr>
              </a:buClr>
              <a:buFont typeface="Wingdings" panose="05000000000000000000" pitchFamily="2" charset="2"/>
              <a:buChar char="Ø"/>
            </a:pPr>
            <a:r>
              <a:rPr lang="fr-FR" altLang="fr-FR" sz="2800" b="1" dirty="0">
                <a:solidFill>
                  <a:schemeClr val="accent6">
                    <a:lumMod val="75000"/>
                  </a:schemeClr>
                </a:solidFill>
                <a:latin typeface="+mj-lt"/>
              </a:rPr>
              <a:t>Poursuivre la maîtrise de la fiscalité </a:t>
            </a:r>
            <a:r>
              <a:rPr lang="fr-FR" altLang="fr-FR" sz="2800" dirty="0">
                <a:solidFill>
                  <a:srgbClr val="000000"/>
                </a:solidFill>
                <a:latin typeface="+mj-lt"/>
              </a:rPr>
              <a:t>par une gestion rigoureuse malgré la perte d’une marge de manœuvre avec la suppression de la taxe d’habitation</a:t>
            </a:r>
            <a:endParaRPr lang="fr-FR" altLang="fr-FR" sz="2800" dirty="0">
              <a:solidFill>
                <a:srgbClr val="000000"/>
              </a:solidFill>
              <a:latin typeface="Calibri" panose="020F0502020204030204" pitchFamily="34" charset="0"/>
            </a:endParaRPr>
          </a:p>
          <a:p>
            <a:pPr lvl="1" eaLnBrk="1" hangingPunct="1">
              <a:buClr>
                <a:schemeClr val="tx2"/>
              </a:buClr>
              <a:buFont typeface="Wingdings" panose="05000000000000000000" pitchFamily="2" charset="2"/>
              <a:buChar char="Ø"/>
            </a:pPr>
            <a:r>
              <a:rPr lang="fr-FR" sz="2800" b="1" dirty="0">
                <a:solidFill>
                  <a:schemeClr val="accent6">
                    <a:lumMod val="75000"/>
                  </a:schemeClr>
                </a:solidFill>
                <a:latin typeface="+mn-lt"/>
                <a:cs typeface="Arial" panose="020B0604020202020204" pitchFamily="34" charset="0"/>
              </a:rPr>
              <a:t>Maintenir l’autofinancement</a:t>
            </a:r>
            <a:r>
              <a:rPr lang="fr-FR" sz="2800" dirty="0">
                <a:solidFill>
                  <a:schemeClr val="bg2">
                    <a:lumMod val="50000"/>
                  </a:schemeClr>
                </a:solidFill>
                <a:latin typeface="+mn-lt"/>
                <a:cs typeface="Arial" panose="020B0604020202020204" pitchFamily="34" charset="0"/>
              </a:rPr>
              <a:t> </a:t>
            </a:r>
            <a:r>
              <a:rPr lang="fr-FR" sz="2800" dirty="0">
                <a:solidFill>
                  <a:srgbClr val="000000"/>
                </a:solidFill>
                <a:latin typeface="+mn-lt"/>
                <a:cs typeface="Arial" panose="020B0604020202020204" pitchFamily="34" charset="0"/>
              </a:rPr>
              <a:t>nécessaire à la politique d’investissement tout en intégrant les impacts liés à la crise COVID-19</a:t>
            </a:r>
          </a:p>
          <a:p>
            <a:pPr lvl="1" eaLnBrk="1" hangingPunct="1">
              <a:buClr>
                <a:schemeClr val="tx2"/>
              </a:buClr>
              <a:buFont typeface="Wingdings" panose="05000000000000000000" pitchFamily="2" charset="2"/>
              <a:buChar char="Ø"/>
            </a:pPr>
            <a:endParaRPr lang="fr-FR" altLang="fr-FR" sz="2800" dirty="0">
              <a:solidFill>
                <a:srgbClr val="000000"/>
              </a:solidFill>
              <a:latin typeface="+mn-lt"/>
              <a:cs typeface="Arial" panose="020B0604020202020204" pitchFamily="34" charset="0"/>
            </a:endParaRPr>
          </a:p>
          <a:p>
            <a:pPr eaLnBrk="1" hangingPunct="1">
              <a:buClr>
                <a:srgbClr val="000099"/>
              </a:buClr>
              <a:buFont typeface="Wingdings" panose="05000000000000000000" pitchFamily="2" charset="2"/>
              <a:buChar char="Ø"/>
            </a:pPr>
            <a:endParaRPr lang="fr-FR" altLang="fr-FR" sz="2800" dirty="0">
              <a:solidFill>
                <a:srgbClr val="000000"/>
              </a:solidFill>
              <a:latin typeface="Calibri" panose="020F0502020204030204" pitchFamily="34" charset="0"/>
            </a:endParaRPr>
          </a:p>
          <a:p>
            <a:pPr algn="just" eaLnBrk="1" hangingPunct="1">
              <a:lnSpc>
                <a:spcPct val="150000"/>
              </a:lnSpc>
              <a:spcBef>
                <a:spcPts val="450"/>
              </a:spcBef>
              <a:buClr>
                <a:srgbClr val="000000"/>
              </a:buClr>
              <a:buSzPct val="100000"/>
              <a:buFont typeface="Times New Roman" panose="02020603050405020304" pitchFamily="18" charset="0"/>
              <a:buNone/>
            </a:pPr>
            <a:r>
              <a:rPr lang="fr-FR" altLang="fr-FR" sz="3200" dirty="0">
                <a:solidFill>
                  <a:srgbClr val="000000"/>
                </a:solidFill>
              </a:rPr>
              <a:t>	</a:t>
            </a:r>
          </a:p>
        </p:txBody>
      </p:sp>
      <p:sp>
        <p:nvSpPr>
          <p:cNvPr id="75779" name="Espace réservé du numéro de diapositive 6"/>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DDB84C9C-EAAC-4AD1-A9E0-A19B951C57CE}" type="slidenum">
              <a:rPr lang="fr-FR" altLang="fr-FR" sz="1200" b="1"/>
              <a:pPr algn="ctr" eaLnBrk="1" hangingPunct="1">
                <a:buClr>
                  <a:srgbClr val="000000"/>
                </a:buClr>
                <a:buSzPct val="100000"/>
                <a:buFont typeface="Times New Roman" panose="02020603050405020304" pitchFamily="18" charset="0"/>
                <a:buNone/>
              </a:pPr>
              <a:t>62</a:t>
            </a:fld>
            <a:endParaRPr lang="fr-FR" altLang="fr-FR" sz="1200" b="1" dirty="0"/>
          </a:p>
        </p:txBody>
      </p:sp>
      <p:sp>
        <p:nvSpPr>
          <p:cNvPr id="4" name="Text Box 10">
            <a:extLst>
              <a:ext uri="{FF2B5EF4-FFF2-40B4-BE49-F238E27FC236}">
                <a16:creationId xmlns:a16="http://schemas.microsoft.com/office/drawing/2014/main" id="{D6716527-2144-4F3A-B569-4C771A321A8B}"/>
              </a:ext>
            </a:extLst>
          </p:cNvPr>
          <p:cNvSpPr txBox="1">
            <a:spLocks noChangeArrowheads="1"/>
          </p:cNvSpPr>
          <p:nvPr/>
        </p:nvSpPr>
        <p:spPr bwMode="auto">
          <a:xfrm>
            <a:off x="-12448" y="0"/>
            <a:ext cx="9170848" cy="149271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ORIENTATIONS BUDGETAIRES 2022 CONCLUSIONS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B1129"/>
        </a:solidFill>
        <a:effectLst/>
      </p:bgPr>
    </p:bg>
    <p:spTree>
      <p:nvGrpSpPr>
        <p:cNvPr id="1" name=""/>
        <p:cNvGrpSpPr/>
        <p:nvPr/>
      </p:nvGrpSpPr>
      <p:grpSpPr>
        <a:xfrm>
          <a:off x="0" y="0"/>
          <a:ext cx="0" cy="0"/>
          <a:chOff x="0" y="0"/>
          <a:chExt cx="0" cy="0"/>
        </a:xfrm>
      </p:grpSpPr>
      <p:pic>
        <p:nvPicPr>
          <p:cNvPr id="26" name="Image 25"/>
          <p:cNvPicPr>
            <a:picLocks noChangeAspect="1"/>
          </p:cNvPicPr>
          <p:nvPr/>
        </p:nvPicPr>
        <p:blipFill rotWithShape="1">
          <a:blip r:embed="rId3" cstate="print">
            <a:extLst>
              <a:ext uri="{28A0092B-C50C-407E-A947-70E740481C1C}">
                <a14:useLocalDpi xmlns:a14="http://schemas.microsoft.com/office/drawing/2010/main" val="0"/>
              </a:ext>
            </a:extLst>
          </a:blip>
          <a:srcRect l="264" t="35621" r="-264" b="8404"/>
          <a:stretch/>
        </p:blipFill>
        <p:spPr>
          <a:xfrm>
            <a:off x="0" y="1268730"/>
            <a:ext cx="9144000" cy="3602254"/>
          </a:xfrm>
          <a:prstGeom prst="rect">
            <a:avLst/>
          </a:prstGeom>
        </p:spPr>
      </p:pic>
      <p:sp>
        <p:nvSpPr>
          <p:cNvPr id="3" name="Espace réservé du numéro de diapositive 2"/>
          <p:cNvSpPr>
            <a:spLocks noGrp="1"/>
          </p:cNvSpPr>
          <p:nvPr>
            <p:ph type="sldNum" sz="quarter" idx="12"/>
          </p:nvPr>
        </p:nvSpPr>
        <p:spPr/>
        <p:txBody>
          <a:bodyPr/>
          <a:lstStyle/>
          <a:p>
            <a:pPr defTabSz="685800" fontAlgn="auto">
              <a:spcBef>
                <a:spcPts val="0"/>
              </a:spcBef>
              <a:spcAft>
                <a:spcPts val="0"/>
              </a:spcAft>
            </a:pPr>
            <a:fld id="{DC8AD2A0-C406-41EF-9BDA-C6C024495C66}" type="slidenum">
              <a:rPr lang="fr-FR">
                <a:solidFill>
                  <a:prstClr val="black">
                    <a:tint val="75000"/>
                  </a:prstClr>
                </a:solidFill>
                <a:latin typeface="Calibri" panose="020F0502020204030204"/>
                <a:ea typeface="+mn-ea"/>
                <a:cs typeface="+mn-cs"/>
              </a:rPr>
              <a:pPr defTabSz="685800" fontAlgn="auto">
                <a:spcBef>
                  <a:spcPts val="0"/>
                </a:spcBef>
                <a:spcAft>
                  <a:spcPts val="0"/>
                </a:spcAft>
              </a:pPr>
              <a:t>63</a:t>
            </a:fld>
            <a:endParaRPr lang="fr-FR" dirty="0">
              <a:solidFill>
                <a:prstClr val="black">
                  <a:tint val="75000"/>
                </a:prstClr>
              </a:solidFill>
              <a:latin typeface="Calibri" panose="020F0502020204030204"/>
              <a:ea typeface="+mn-ea"/>
              <a:cs typeface="+mn-cs"/>
            </a:endParaRPr>
          </a:p>
        </p:txBody>
      </p:sp>
      <p:sp>
        <p:nvSpPr>
          <p:cNvPr id="9" name="Titre 1"/>
          <p:cNvSpPr>
            <a:spLocks noGrp="1"/>
          </p:cNvSpPr>
          <p:nvPr>
            <p:ph type="title"/>
          </p:nvPr>
        </p:nvSpPr>
        <p:spPr>
          <a:xfrm>
            <a:off x="470794" y="5199085"/>
            <a:ext cx="8574548" cy="994172"/>
          </a:xfrm>
        </p:spPr>
        <p:txBody>
          <a:bodyPr>
            <a:normAutofit/>
          </a:bodyPr>
          <a:lstStyle/>
          <a:p>
            <a:pPr algn="ctr"/>
            <a:r>
              <a:rPr lang="fr-FR" sz="4050" dirty="0">
                <a:solidFill>
                  <a:schemeClr val="bg1"/>
                </a:solidFill>
                <a:latin typeface="Roboto" pitchFamily="2" charset="0"/>
                <a:ea typeface="Roboto" pitchFamily="2" charset="0"/>
              </a:rPr>
              <a:t>BUDGET ANNEXE CHAUFFERIE </a:t>
            </a:r>
          </a:p>
        </p:txBody>
      </p:sp>
    </p:spTree>
    <p:extLst>
      <p:ext uri="{BB962C8B-B14F-4D97-AF65-F5344CB8AC3E}">
        <p14:creationId xmlns:p14="http://schemas.microsoft.com/office/powerpoint/2010/main" val="2897847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11"/>
          </p:nvPr>
        </p:nvSpPr>
        <p:spPr>
          <a:xfrm>
            <a:off x="8683253" y="6525344"/>
            <a:ext cx="458787" cy="338300"/>
          </a:xfrm>
          <a:solidFill>
            <a:schemeClr val="accent6">
              <a:lumMod val="60000"/>
              <a:lumOff val="40000"/>
            </a:schemeClr>
          </a:solidFill>
          <a:ln>
            <a:noFill/>
          </a:ln>
          <a:extLst/>
        </p:spPr>
        <p:txBody>
          <a:bodyPr lIns="90000" tIns="46800" rIns="90000" bIns="46800"/>
          <a:lstStyle/>
          <a:p>
            <a:pPr algn="ctr">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FE2966F-FC94-4A40-8823-1CF1C91F5908}" type="slidenum">
              <a:rPr lang="fr-FR" altLang="fr-FR" b="1">
                <a:latin typeface="Arial" panose="020B0604020202020204" pitchFamily="34" charset="0"/>
              </a:rPr>
              <a:pPr algn="ctr">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64</a:t>
            </a:fld>
            <a:endParaRPr lang="fr-FR" altLang="fr-FR" b="1" dirty="0">
              <a:latin typeface="Arial" panose="020B0604020202020204" pitchFamily="34" charset="0"/>
            </a:endParaRPr>
          </a:p>
        </p:txBody>
      </p:sp>
      <p:sp>
        <p:nvSpPr>
          <p:cNvPr id="634882" name="Rectangle 3"/>
          <p:cNvSpPr>
            <a:spLocks noGrp="1" noChangeArrowheads="1"/>
          </p:cNvSpPr>
          <p:nvPr>
            <p:ph type="body" idx="4294967295"/>
          </p:nvPr>
        </p:nvSpPr>
        <p:spPr>
          <a:xfrm>
            <a:off x="539552" y="1484784"/>
            <a:ext cx="8228013" cy="4524375"/>
          </a:xfrm>
        </p:spPr>
        <p:txBody>
          <a:bodyPr/>
          <a:lstStyle/>
          <a:p>
            <a:pPr marL="0" indent="0">
              <a:buClr>
                <a:schemeClr val="accent6">
                  <a:lumMod val="75000"/>
                </a:schemeClr>
              </a:buClr>
              <a:buNone/>
              <a:defRPr/>
            </a:pPr>
            <a:endParaRPr lang="fr-FR" dirty="0">
              <a:latin typeface="+mj-lt"/>
            </a:endParaRPr>
          </a:p>
          <a:p>
            <a:pPr algn="just">
              <a:lnSpc>
                <a:spcPts val="4000"/>
              </a:lnSpc>
              <a:buClr>
                <a:schemeClr val="accent6">
                  <a:lumMod val="75000"/>
                </a:schemeClr>
              </a:buClr>
              <a:buFontTx/>
              <a:buNone/>
              <a:defRPr/>
            </a:pPr>
            <a:endParaRPr lang="fr-FR" dirty="0">
              <a:latin typeface="+mj-lt"/>
            </a:endParaRPr>
          </a:p>
          <a:p>
            <a:pPr algn="just">
              <a:lnSpc>
                <a:spcPts val="4000"/>
              </a:lnSpc>
              <a:buClr>
                <a:schemeClr val="accent6">
                  <a:lumMod val="75000"/>
                </a:schemeClr>
              </a:buClr>
              <a:buFontTx/>
              <a:buNone/>
              <a:defRPr/>
            </a:pPr>
            <a:r>
              <a:rPr lang="fr-FR" dirty="0">
                <a:latin typeface="+mj-lt"/>
              </a:rPr>
              <a:t>	Budget annexe de la chaufferie mutualisée du pôle culturel, de la médiathèque et du groupe scolaire des Cèdres et des Peupliers.</a:t>
            </a:r>
          </a:p>
        </p:txBody>
      </p:sp>
      <p:sp>
        <p:nvSpPr>
          <p:cNvPr id="6" name="Text Box 10">
            <a:extLst>
              <a:ext uri="{FF2B5EF4-FFF2-40B4-BE49-F238E27FC236}">
                <a16:creationId xmlns:a16="http://schemas.microsoft.com/office/drawing/2014/main" id="{6C2E1806-7B71-4C56-A8A8-AF30B0859B8D}"/>
              </a:ext>
            </a:extLst>
          </p:cNvPr>
          <p:cNvSpPr txBox="1">
            <a:spLocks noChangeArrowheads="1"/>
          </p:cNvSpPr>
          <p:nvPr/>
        </p:nvSpPr>
        <p:spPr bwMode="auto">
          <a:xfrm>
            <a:off x="-12448" y="0"/>
            <a:ext cx="9170848" cy="938719"/>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BUDGET ANNEXE CHAUFFERIE GAPIAND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4" name="Text Box 6"/>
          <p:cNvSpPr txBox="1">
            <a:spLocks noChangeArrowheads="1"/>
          </p:cNvSpPr>
          <p:nvPr/>
        </p:nvSpPr>
        <p:spPr bwMode="auto">
          <a:xfrm>
            <a:off x="251520" y="1556792"/>
            <a:ext cx="8713788" cy="4877361"/>
          </a:xfrm>
          <a:prstGeom prst="rect">
            <a:avLst/>
          </a:prstGeom>
          <a:noFill/>
          <a:ln w="9525">
            <a:noFill/>
            <a:miter lim="800000"/>
            <a:headEnd/>
            <a:tailEnd/>
          </a:ln>
          <a:effectLst/>
        </p:spPr>
        <p:txBody>
          <a:bodyPr>
            <a:spAutoFit/>
          </a:bodyPr>
          <a:lstStyle/>
          <a:p>
            <a:pPr algn="just" defTabSz="914400">
              <a:lnSpc>
                <a:spcPts val="3800"/>
              </a:lnSpc>
              <a:spcBef>
                <a:spcPct val="50000"/>
              </a:spcBef>
              <a:buClr>
                <a:schemeClr val="accent6">
                  <a:lumMod val="75000"/>
                </a:schemeClr>
              </a:buClr>
              <a:buFont typeface="Wingdings" pitchFamily="2" charset="2"/>
              <a:buChar char="Ø"/>
              <a:defRPr/>
            </a:pPr>
            <a:r>
              <a:rPr lang="fr-FR" sz="3000" b="1" dirty="0">
                <a:solidFill>
                  <a:srgbClr val="000066"/>
                </a:solidFill>
                <a:latin typeface="+mj-lt"/>
              </a:rPr>
              <a:t> </a:t>
            </a:r>
            <a:r>
              <a:rPr lang="fr-FR" sz="3000" b="1" dirty="0">
                <a:solidFill>
                  <a:schemeClr val="tx1"/>
                </a:solidFill>
                <a:latin typeface="+mj-lt"/>
              </a:rPr>
              <a:t>2013 : mise en service de la chaufferie.</a:t>
            </a:r>
          </a:p>
          <a:p>
            <a:pPr algn="just" defTabSz="914400">
              <a:lnSpc>
                <a:spcPts val="3800"/>
              </a:lnSpc>
              <a:spcBef>
                <a:spcPct val="50000"/>
              </a:spcBef>
              <a:buClr>
                <a:schemeClr val="accent6">
                  <a:lumMod val="75000"/>
                </a:schemeClr>
              </a:buClr>
              <a:buFont typeface="Wingdings" pitchFamily="2" charset="2"/>
              <a:buChar char="Ø"/>
              <a:defRPr/>
            </a:pPr>
            <a:r>
              <a:rPr lang="fr-FR" sz="3000" b="1" dirty="0">
                <a:solidFill>
                  <a:schemeClr val="tx1"/>
                </a:solidFill>
                <a:latin typeface="+mj-lt"/>
              </a:rPr>
              <a:t> 2014 : 1</a:t>
            </a:r>
            <a:r>
              <a:rPr lang="fr-FR" sz="3000" b="1" baseline="30000" dirty="0">
                <a:solidFill>
                  <a:schemeClr val="tx1"/>
                </a:solidFill>
                <a:latin typeface="+mj-lt"/>
              </a:rPr>
              <a:t>ère</a:t>
            </a:r>
            <a:r>
              <a:rPr lang="fr-FR" sz="3000" b="1" dirty="0">
                <a:solidFill>
                  <a:schemeClr val="tx1"/>
                </a:solidFill>
                <a:latin typeface="+mj-lt"/>
              </a:rPr>
              <a:t> année complète de fonctionnement.</a:t>
            </a:r>
          </a:p>
          <a:p>
            <a:pPr marL="361950" indent="-361950" algn="just" defTabSz="914400">
              <a:lnSpc>
                <a:spcPts val="3800"/>
              </a:lnSpc>
              <a:spcBef>
                <a:spcPct val="50000"/>
              </a:spcBef>
              <a:buClr>
                <a:schemeClr val="accent6">
                  <a:lumMod val="75000"/>
                </a:schemeClr>
              </a:buClr>
              <a:buFont typeface="Wingdings" pitchFamily="2" charset="2"/>
              <a:buChar char="Ø"/>
              <a:defRPr/>
            </a:pPr>
            <a:r>
              <a:rPr lang="fr-FR" sz="3000" b="1" dirty="0">
                <a:solidFill>
                  <a:srgbClr val="000066"/>
                </a:solidFill>
                <a:latin typeface="+mj-lt"/>
              </a:rPr>
              <a:t> </a:t>
            </a:r>
            <a:r>
              <a:rPr lang="fr-FR" sz="3000" b="1" dirty="0">
                <a:solidFill>
                  <a:schemeClr val="tx1"/>
                </a:solidFill>
                <a:latin typeface="+mj-lt"/>
              </a:rPr>
              <a:t>Vente d’énergie à Loire Forez agglomération pour la médiathèque. </a:t>
            </a:r>
          </a:p>
          <a:p>
            <a:pPr marL="361950" indent="-361950" algn="just" defTabSz="914400">
              <a:lnSpc>
                <a:spcPts val="3800"/>
              </a:lnSpc>
              <a:spcBef>
                <a:spcPct val="50000"/>
              </a:spcBef>
              <a:buClr>
                <a:schemeClr val="accent6">
                  <a:lumMod val="75000"/>
                </a:schemeClr>
              </a:buClr>
              <a:buFont typeface="Wingdings" pitchFamily="2" charset="2"/>
              <a:buChar char="Ø"/>
              <a:defRPr/>
            </a:pPr>
            <a:r>
              <a:rPr lang="fr-FR" sz="3000" b="1" dirty="0">
                <a:solidFill>
                  <a:schemeClr val="tx1"/>
                </a:solidFill>
                <a:latin typeface="+mj-lt"/>
              </a:rPr>
              <a:t> Vente d’énergie facturée au budget général pour les écoles des Cèdres, des Peupliers et le pôle culturel.</a:t>
            </a:r>
          </a:p>
          <a:p>
            <a:pPr marL="361950" indent="-361950" algn="just" defTabSz="914400">
              <a:lnSpc>
                <a:spcPts val="3800"/>
              </a:lnSpc>
              <a:spcBef>
                <a:spcPct val="50000"/>
              </a:spcBef>
              <a:buClr>
                <a:schemeClr val="accent6">
                  <a:lumMod val="75000"/>
                </a:schemeClr>
              </a:buClr>
              <a:buFont typeface="Wingdings" pitchFamily="2" charset="2"/>
              <a:buChar char="Ø"/>
              <a:defRPr/>
            </a:pPr>
            <a:r>
              <a:rPr lang="fr-FR" sz="3000" b="1" dirty="0">
                <a:solidFill>
                  <a:schemeClr val="tx1"/>
                </a:solidFill>
                <a:latin typeface="+mj-lt"/>
              </a:rPr>
              <a:t>2021 : avenant à la convention avec </a:t>
            </a:r>
            <a:r>
              <a:rPr lang="fr-FR" sz="3000" b="1" dirty="0" err="1">
                <a:solidFill>
                  <a:schemeClr val="tx1"/>
                </a:solidFill>
                <a:latin typeface="+mj-lt"/>
              </a:rPr>
              <a:t>LFa</a:t>
            </a:r>
            <a:r>
              <a:rPr lang="fr-FR" sz="3000" b="1" dirty="0">
                <a:solidFill>
                  <a:schemeClr val="tx1"/>
                </a:solidFill>
                <a:latin typeface="+mj-lt"/>
              </a:rPr>
              <a:t> : versement d’un fonds de concours</a:t>
            </a:r>
          </a:p>
        </p:txBody>
      </p:sp>
      <p:sp>
        <p:nvSpPr>
          <p:cNvPr id="5" name="Espace réservé du numéro de diapositive 2"/>
          <p:cNvSpPr>
            <a:spLocks noGrp="1"/>
          </p:cNvSpPr>
          <p:nvPr>
            <p:ph type="sldNum" sz="quarter" idx="11"/>
          </p:nvPr>
        </p:nvSpPr>
        <p:spPr>
          <a:xfrm>
            <a:off x="8748464" y="6525344"/>
            <a:ext cx="395536" cy="332656"/>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r>
              <a:rPr lang="fr-FR" altLang="fr-FR" sz="1200" b="1" dirty="0"/>
              <a:t>58</a:t>
            </a:r>
          </a:p>
        </p:txBody>
      </p:sp>
      <p:sp>
        <p:nvSpPr>
          <p:cNvPr id="6" name="Text Box 10">
            <a:extLst>
              <a:ext uri="{FF2B5EF4-FFF2-40B4-BE49-F238E27FC236}">
                <a16:creationId xmlns:a16="http://schemas.microsoft.com/office/drawing/2014/main" id="{49C29C8D-1181-4E1C-B4F1-87217C0C0436}"/>
              </a:ext>
            </a:extLst>
          </p:cNvPr>
          <p:cNvSpPr txBox="1">
            <a:spLocks noChangeArrowheads="1"/>
          </p:cNvSpPr>
          <p:nvPr/>
        </p:nvSpPr>
        <p:spPr bwMode="auto">
          <a:xfrm>
            <a:off x="-12448" y="0"/>
            <a:ext cx="9170848" cy="938719"/>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BUDGET ANNEXE CHAUFFERIE GAPIAND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
          <p:cNvSpPr txBox="1">
            <a:spLocks noGrp="1" noChangeArrowheads="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A6F21193-7272-4833-A6CD-E520A604143A}" type="slidenum">
              <a:rPr lang="fr-FR" altLang="fr-FR" sz="1200" b="1"/>
              <a:pPr algn="ctr" eaLnBrk="1" hangingPunct="1">
                <a:buClr>
                  <a:srgbClr val="000000"/>
                </a:buClr>
                <a:buSzPct val="100000"/>
                <a:buFont typeface="Times New Roman" panose="02020603050405020304" pitchFamily="18" charset="0"/>
                <a:buNone/>
              </a:pPr>
              <a:t>66</a:t>
            </a:fld>
            <a:endParaRPr lang="fr-FR" altLang="fr-FR" sz="1200" b="1" dirty="0"/>
          </a:p>
        </p:txBody>
      </p:sp>
      <p:graphicFrame>
        <p:nvGraphicFramePr>
          <p:cNvPr id="23554" name="Object 3"/>
          <p:cNvGraphicFramePr>
            <a:graphicFrameLocks noChangeAspect="1"/>
          </p:cNvGraphicFramePr>
          <p:nvPr>
            <p:extLst>
              <p:ext uri="{D42A27DB-BD31-4B8C-83A1-F6EECF244321}">
                <p14:modId xmlns:p14="http://schemas.microsoft.com/office/powerpoint/2010/main" val="3898276656"/>
              </p:ext>
            </p:extLst>
          </p:nvPr>
        </p:nvGraphicFramePr>
        <p:xfrm>
          <a:off x="117475" y="1989138"/>
          <a:ext cx="9093200" cy="4092575"/>
        </p:xfrm>
        <a:graphic>
          <a:graphicData uri="http://schemas.openxmlformats.org/presentationml/2006/ole">
            <mc:AlternateContent xmlns:mc="http://schemas.openxmlformats.org/markup-compatibility/2006">
              <mc:Choice xmlns:v="urn:schemas-microsoft-com:vml" Requires="v">
                <p:oleObj spid="_x0000_s39138" name="Worksheet" r:id="rId3" imgW="3444253" imgH="1539111" progId="Excel.Sheet.8">
                  <p:embed/>
                </p:oleObj>
              </mc:Choice>
              <mc:Fallback>
                <p:oleObj name="Worksheet" r:id="rId3" imgW="3444253" imgH="1539111" progId="Excel.Sheet.8">
                  <p:embed/>
                  <p:pic>
                    <p:nvPicPr>
                      <p:cNvPr id="0" name="Picture 483"/>
                      <p:cNvPicPr>
                        <a:picLocks noChangeAspect="1" noChangeArrowheads="1"/>
                      </p:cNvPicPr>
                      <p:nvPr/>
                    </p:nvPicPr>
                    <p:blipFill>
                      <a:blip r:embed="rId4"/>
                      <a:srcRect/>
                      <a:stretch>
                        <a:fillRect/>
                      </a:stretch>
                    </p:blipFill>
                    <p:spPr bwMode="auto">
                      <a:xfrm>
                        <a:off x="117475" y="1989138"/>
                        <a:ext cx="9093200" cy="409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10">
            <a:extLst>
              <a:ext uri="{FF2B5EF4-FFF2-40B4-BE49-F238E27FC236}">
                <a16:creationId xmlns:a16="http://schemas.microsoft.com/office/drawing/2014/main" id="{06B30088-9116-4D08-B8C5-15B79EA3D590}"/>
              </a:ext>
            </a:extLst>
          </p:cNvPr>
          <p:cNvSpPr txBox="1">
            <a:spLocks noChangeArrowheads="1"/>
          </p:cNvSpPr>
          <p:nvPr/>
        </p:nvSpPr>
        <p:spPr bwMode="auto">
          <a:xfrm>
            <a:off x="-12448" y="0"/>
            <a:ext cx="9170848" cy="149271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BUDGET ANNEXE CHAUFFERIE GAPIAND          FONCTIONNEMENT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txBox="1">
            <a:spLocks noGrp="1" noChangeArrowheads="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03C08BAF-7BCA-4F2F-8023-1457AE3E9274}" type="slidenum">
              <a:rPr lang="fr-FR" altLang="fr-FR" sz="1200" b="1"/>
              <a:pPr algn="ctr" eaLnBrk="1" hangingPunct="1">
                <a:buClr>
                  <a:srgbClr val="000000"/>
                </a:buClr>
                <a:buSzPct val="100000"/>
                <a:buFont typeface="Times New Roman" panose="02020603050405020304" pitchFamily="18" charset="0"/>
                <a:buNone/>
              </a:pPr>
              <a:t>67</a:t>
            </a:fld>
            <a:endParaRPr lang="fr-FR" altLang="fr-FR" sz="1200" b="1" dirty="0"/>
          </a:p>
        </p:txBody>
      </p:sp>
      <p:graphicFrame>
        <p:nvGraphicFramePr>
          <p:cNvPr id="24578" name="Object 3"/>
          <p:cNvGraphicFramePr>
            <a:graphicFrameLocks noChangeAspect="1"/>
          </p:cNvGraphicFramePr>
          <p:nvPr>
            <p:extLst>
              <p:ext uri="{D42A27DB-BD31-4B8C-83A1-F6EECF244321}">
                <p14:modId xmlns:p14="http://schemas.microsoft.com/office/powerpoint/2010/main" val="4101957429"/>
              </p:ext>
            </p:extLst>
          </p:nvPr>
        </p:nvGraphicFramePr>
        <p:xfrm>
          <a:off x="210344" y="1596791"/>
          <a:ext cx="8723312" cy="5143500"/>
        </p:xfrm>
        <a:graphic>
          <a:graphicData uri="http://schemas.openxmlformats.org/presentationml/2006/ole">
            <mc:AlternateContent xmlns:mc="http://schemas.openxmlformats.org/markup-compatibility/2006">
              <mc:Choice xmlns:v="urn:schemas-microsoft-com:vml" Requires="v">
                <p:oleObj spid="_x0000_s42208" name="Worksheet" r:id="rId3" imgW="3695684" imgH="2141349" progId="Excel.Sheet.8">
                  <p:embed/>
                </p:oleObj>
              </mc:Choice>
              <mc:Fallback>
                <p:oleObj name="Worksheet" r:id="rId3" imgW="3695684" imgH="2141349" progId="Excel.Sheet.8">
                  <p:embed/>
                  <p:pic>
                    <p:nvPicPr>
                      <p:cNvPr id="0" name="Picture 484"/>
                      <p:cNvPicPr>
                        <a:picLocks noChangeAspect="1" noChangeArrowheads="1"/>
                      </p:cNvPicPr>
                      <p:nvPr/>
                    </p:nvPicPr>
                    <p:blipFill>
                      <a:blip r:embed="rId4"/>
                      <a:srcRect/>
                      <a:stretch>
                        <a:fillRect/>
                      </a:stretch>
                    </p:blipFill>
                    <p:spPr bwMode="auto">
                      <a:xfrm>
                        <a:off x="210344" y="1596791"/>
                        <a:ext cx="8723312"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10">
            <a:extLst>
              <a:ext uri="{FF2B5EF4-FFF2-40B4-BE49-F238E27FC236}">
                <a16:creationId xmlns:a16="http://schemas.microsoft.com/office/drawing/2014/main" id="{B8778A80-ACB7-4A0D-8DDB-3BD6C42AFE23}"/>
              </a:ext>
            </a:extLst>
          </p:cNvPr>
          <p:cNvSpPr txBox="1">
            <a:spLocks noChangeArrowheads="1"/>
          </p:cNvSpPr>
          <p:nvPr/>
        </p:nvSpPr>
        <p:spPr bwMode="auto">
          <a:xfrm>
            <a:off x="-12448" y="0"/>
            <a:ext cx="9170848" cy="149271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BUDGET ANNEXE CHAUFFERIE GAPIAND INVESTISSEMENT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5"/>
          <p:cNvSpPr txBox="1">
            <a:spLocks noGrp="1" noChangeArrowheads="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A1D6CF5A-BC50-49C0-8700-062AD0E63D0D}" type="slidenum">
              <a:rPr lang="fr-FR" altLang="fr-FR" sz="1200" b="1"/>
              <a:pPr algn="ctr" eaLnBrk="1" hangingPunct="1">
                <a:buClr>
                  <a:srgbClr val="000000"/>
                </a:buClr>
                <a:buSzPct val="100000"/>
                <a:buFont typeface="Times New Roman" panose="02020603050405020304" pitchFamily="18" charset="0"/>
                <a:buNone/>
              </a:pPr>
              <a:t>68</a:t>
            </a:fld>
            <a:endParaRPr lang="fr-FR" altLang="fr-FR" sz="1200" b="1" dirty="0"/>
          </a:p>
        </p:txBody>
      </p:sp>
      <p:sp>
        <p:nvSpPr>
          <p:cNvPr id="665603" name="Rectangle 3"/>
          <p:cNvSpPr>
            <a:spLocks noGrp="1" noChangeArrowheads="1"/>
          </p:cNvSpPr>
          <p:nvPr>
            <p:ph type="body" idx="4294967295"/>
          </p:nvPr>
        </p:nvSpPr>
        <p:spPr>
          <a:xfrm>
            <a:off x="420688" y="1479550"/>
            <a:ext cx="8327776" cy="1223963"/>
          </a:xfrm>
        </p:spPr>
        <p:txBody>
          <a:bodyPr/>
          <a:lstStyle/>
          <a:p>
            <a:pPr marL="268288" indent="-268288">
              <a:buClr>
                <a:schemeClr val="accent6">
                  <a:lumMod val="75000"/>
                </a:schemeClr>
              </a:buClr>
              <a:buFont typeface="Arial" charset="0"/>
              <a:buChar char="•"/>
              <a:defRPr/>
            </a:pPr>
            <a:r>
              <a:rPr lang="fr-FR" b="1" dirty="0">
                <a:solidFill>
                  <a:schemeClr val="tx1"/>
                </a:solidFill>
                <a:latin typeface="+mj-lt"/>
              </a:rPr>
              <a:t>Emprunt de 340 000€ contracté en 2012 et consolidé en 2013</a:t>
            </a:r>
          </a:p>
          <a:p>
            <a:pPr marL="0" indent="0">
              <a:buClr>
                <a:srgbClr val="000066"/>
              </a:buClr>
              <a:buFont typeface="Arial" charset="0"/>
              <a:buNone/>
              <a:defRPr/>
            </a:pPr>
            <a:endParaRPr lang="fr-FR" b="1" dirty="0">
              <a:solidFill>
                <a:srgbClr val="000066"/>
              </a:solidFill>
              <a:latin typeface="Calibri" pitchFamily="34" charset="0"/>
            </a:endParaRPr>
          </a:p>
        </p:txBody>
      </p:sp>
      <p:graphicFrame>
        <p:nvGraphicFramePr>
          <p:cNvPr id="25602" name="Object 7"/>
          <p:cNvGraphicFramePr>
            <a:graphicFrameLocks noChangeAspect="1"/>
          </p:cNvGraphicFramePr>
          <p:nvPr>
            <p:extLst>
              <p:ext uri="{D42A27DB-BD31-4B8C-83A1-F6EECF244321}">
                <p14:modId xmlns:p14="http://schemas.microsoft.com/office/powerpoint/2010/main" val="3866927963"/>
              </p:ext>
            </p:extLst>
          </p:nvPr>
        </p:nvGraphicFramePr>
        <p:xfrm>
          <a:off x="179388" y="2924175"/>
          <a:ext cx="8328025" cy="3467100"/>
        </p:xfrm>
        <a:graphic>
          <a:graphicData uri="http://schemas.openxmlformats.org/presentationml/2006/ole">
            <mc:AlternateContent xmlns:mc="http://schemas.openxmlformats.org/markup-compatibility/2006">
              <mc:Choice xmlns:v="urn:schemas-microsoft-com:vml" Requires="v">
                <p:oleObj spid="_x0000_s43232" name="Worksheet" r:id="rId3" imgW="3520575" imgH="1348817" progId="Excel.Sheet.8">
                  <p:embed/>
                </p:oleObj>
              </mc:Choice>
              <mc:Fallback>
                <p:oleObj name="Worksheet" r:id="rId3" imgW="3520575" imgH="1348817" progId="Excel.Sheet.8">
                  <p:embed/>
                  <p:pic>
                    <p:nvPicPr>
                      <p:cNvPr id="0" name="Picture 483"/>
                      <p:cNvPicPr>
                        <a:picLocks noChangeAspect="1" noChangeArrowheads="1"/>
                      </p:cNvPicPr>
                      <p:nvPr/>
                    </p:nvPicPr>
                    <p:blipFill>
                      <a:blip r:embed="rId4"/>
                      <a:srcRect/>
                      <a:stretch>
                        <a:fillRect/>
                      </a:stretch>
                    </p:blipFill>
                    <p:spPr bwMode="auto">
                      <a:xfrm>
                        <a:off x="179388" y="2924175"/>
                        <a:ext cx="8328025" cy="346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5"/>
          <p:cNvSpPr txBox="1">
            <a:spLocks noChangeArrowheads="1"/>
          </p:cNvSpPr>
          <p:nvPr/>
        </p:nvSpPr>
        <p:spPr bwMode="auto">
          <a:xfrm>
            <a:off x="0" y="404664"/>
            <a:ext cx="9144000" cy="677108"/>
          </a:xfrm>
          <a:prstGeom prst="rect">
            <a:avLst/>
          </a:prstGeom>
          <a:noFill/>
          <a:ln w="9525">
            <a:noFill/>
            <a:miter lim="800000"/>
            <a:headEnd/>
            <a:tailEnd/>
          </a:ln>
          <a:effectLst/>
        </p:spPr>
        <p:txBody>
          <a:bodyPr wrap="square">
            <a:spAutoFit/>
          </a:bodyPr>
          <a:lstStyle/>
          <a:p>
            <a:pPr algn="ctr" defTabSz="914400">
              <a:spcBef>
                <a:spcPts val="0"/>
              </a:spcBef>
              <a:defRPr/>
            </a:pPr>
            <a:r>
              <a:rPr lang="fr-FR" sz="3800" b="1" dirty="0">
                <a:solidFill>
                  <a:schemeClr val="accent6">
                    <a:lumMod val="75000"/>
                  </a:schemeClr>
                </a:solidFill>
                <a:latin typeface="+mj-lt"/>
              </a:rPr>
              <a:t>ETAT DE LA DETTE</a:t>
            </a:r>
          </a:p>
        </p:txBody>
      </p:sp>
      <p:sp>
        <p:nvSpPr>
          <p:cNvPr id="6" name="Text Box 10">
            <a:extLst>
              <a:ext uri="{FF2B5EF4-FFF2-40B4-BE49-F238E27FC236}">
                <a16:creationId xmlns:a16="http://schemas.microsoft.com/office/drawing/2014/main" id="{57AAD133-71EF-47CC-ACE3-5EE3093A8A80}"/>
              </a:ext>
            </a:extLst>
          </p:cNvPr>
          <p:cNvSpPr txBox="1">
            <a:spLocks noChangeArrowheads="1"/>
          </p:cNvSpPr>
          <p:nvPr/>
        </p:nvSpPr>
        <p:spPr bwMode="auto">
          <a:xfrm>
            <a:off x="-12448" y="0"/>
            <a:ext cx="9170848" cy="1492716"/>
          </a:xfrm>
          <a:prstGeom prst="rect">
            <a:avLst/>
          </a:prstGeom>
          <a:solidFill>
            <a:schemeClr val="accent6">
              <a:lumMod val="75000"/>
            </a:schemeClr>
          </a:solidFill>
          <a:ln w="9525">
            <a:noFill/>
            <a:miter lim="800000"/>
            <a:headEnd/>
            <a:tailEnd/>
          </a:ln>
          <a:effectLst/>
        </p:spPr>
        <p:txBody>
          <a:bodyPr wrap="square">
            <a:spAutoFit/>
          </a:bodyPr>
          <a:lstStyle/>
          <a:p>
            <a:pPr algn="ctr" defTabSz="914400">
              <a:spcBef>
                <a:spcPct val="50000"/>
              </a:spcBef>
              <a:defRPr/>
            </a:pPr>
            <a:endParaRPr lang="fr-FR" sz="100" dirty="0">
              <a:latin typeface="Franklin Gothic Heavy" panose="020B0903020102020204" pitchFamily="34" charset="0"/>
            </a:endParaRPr>
          </a:p>
          <a:p>
            <a:pPr algn="ctr" defTabSz="914400">
              <a:spcBef>
                <a:spcPct val="50000"/>
              </a:spcBef>
              <a:spcAft>
                <a:spcPts val="1200"/>
              </a:spcAft>
              <a:defRPr/>
            </a:pPr>
            <a:r>
              <a:rPr lang="fr-FR" sz="3600" dirty="0">
                <a:latin typeface="+mj-lt"/>
              </a:rPr>
              <a:t>BUDGET ANNEXE CHAUFFERIE GAPIAND      ETAT DE LA DETTE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Espace réservé du numéro de diapositive 5"/>
          <p:cNvSpPr txBox="1">
            <a:spLocks noGrp="1"/>
          </p:cNvSpPr>
          <p:nvPr/>
        </p:nvSpPr>
        <p:spPr bwMode="auto">
          <a:xfrm>
            <a:off x="8798400" y="6611938"/>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66F82802-9066-4969-86AC-5826B4E2EF86}" type="slidenum">
              <a:rPr lang="fr-FR" altLang="fr-FR" sz="1200" b="1"/>
              <a:pPr algn="ctr" eaLnBrk="1" hangingPunct="1">
                <a:buClr>
                  <a:srgbClr val="000000"/>
                </a:buClr>
                <a:buSzPct val="100000"/>
                <a:buFont typeface="Times New Roman" panose="02020603050405020304" pitchFamily="18" charset="0"/>
                <a:buNone/>
              </a:pPr>
              <a:t>7</a:t>
            </a:fld>
            <a:endParaRPr lang="fr-FR" altLang="fr-FR" sz="1200" b="1" dirty="0"/>
          </a:p>
        </p:txBody>
      </p:sp>
      <p:graphicFrame>
        <p:nvGraphicFramePr>
          <p:cNvPr id="1026" name="Object 64"/>
          <p:cNvGraphicFramePr>
            <a:graphicFrameLocks noChangeAspect="1"/>
          </p:cNvGraphicFramePr>
          <p:nvPr>
            <p:extLst>
              <p:ext uri="{D42A27DB-BD31-4B8C-83A1-F6EECF244321}">
                <p14:modId xmlns:p14="http://schemas.microsoft.com/office/powerpoint/2010/main" val="3630748773"/>
              </p:ext>
            </p:extLst>
          </p:nvPr>
        </p:nvGraphicFramePr>
        <p:xfrm>
          <a:off x="107504" y="1654512"/>
          <a:ext cx="9036496" cy="2785179"/>
        </p:xfrm>
        <a:graphic>
          <a:graphicData uri="http://schemas.openxmlformats.org/presentationml/2006/ole">
            <mc:AlternateContent xmlns:mc="http://schemas.openxmlformats.org/markup-compatibility/2006">
              <mc:Choice xmlns:v="urn:schemas-microsoft-com:vml" Requires="v">
                <p:oleObj spid="_x0000_s30958" name="Worksheet" r:id="rId4" imgW="5158801" imgH="1592631" progId="Excel.Sheet.8">
                  <p:embed/>
                </p:oleObj>
              </mc:Choice>
              <mc:Fallback>
                <p:oleObj name="Worksheet" r:id="rId4" imgW="5158801" imgH="1592631" progId="Excel.Sheet.8">
                  <p:embed/>
                  <p:pic>
                    <p:nvPicPr>
                      <p:cNvPr id="0" name="Picture 493"/>
                      <p:cNvPicPr>
                        <a:picLocks noChangeAspect="1" noChangeArrowheads="1"/>
                      </p:cNvPicPr>
                      <p:nvPr/>
                    </p:nvPicPr>
                    <p:blipFill>
                      <a:blip r:embed="rId5"/>
                      <a:srcRect/>
                      <a:stretch>
                        <a:fillRect/>
                      </a:stretch>
                    </p:blipFill>
                    <p:spPr bwMode="auto">
                      <a:xfrm>
                        <a:off x="107504" y="1654512"/>
                        <a:ext cx="9036496" cy="2785179"/>
                      </a:xfrm>
                      <a:prstGeom prst="rect">
                        <a:avLst/>
                      </a:prstGeom>
                      <a:noFill/>
                      <a:extLst/>
                    </p:spPr>
                  </p:pic>
                </p:oleObj>
              </mc:Fallback>
            </mc:AlternateContent>
          </a:graphicData>
        </a:graphic>
      </p:graphicFrame>
      <p:pic>
        <p:nvPicPr>
          <p:cNvPr id="1030" name="Picture 7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99592" y="5140408"/>
            <a:ext cx="2016224" cy="1344022"/>
          </a:xfrm>
          <a:prstGeom prst="ellipse">
            <a:avLst/>
          </a:prstGeom>
          <a:solidFill>
            <a:schemeClr val="accent6">
              <a:lumMod val="75000"/>
            </a:schemeClr>
          </a:solidFill>
          <a:ln w="15875">
            <a:solidFill>
              <a:schemeClr val="accent6">
                <a:lumMod val="75000"/>
              </a:schemeClr>
            </a:solidFill>
            <a:miter lim="800000"/>
            <a:headEnd/>
            <a:tailEnd/>
          </a:ln>
          <a:extLst/>
        </p:spPr>
      </p:pic>
      <p:sp>
        <p:nvSpPr>
          <p:cNvPr id="9" name="ZoneTexte 4"/>
          <p:cNvSpPr txBox="1">
            <a:spLocks noChangeArrowheads="1"/>
          </p:cNvSpPr>
          <p:nvPr/>
        </p:nvSpPr>
        <p:spPr bwMode="auto">
          <a:xfrm>
            <a:off x="0" y="-27384"/>
            <a:ext cx="9144000" cy="553998"/>
          </a:xfrm>
          <a:prstGeom prst="rect">
            <a:avLst/>
          </a:prstGeom>
          <a:solidFill>
            <a:schemeClr val="bg2">
              <a:lumMod val="2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000" b="1" dirty="0">
                <a:solidFill>
                  <a:schemeClr val="bg2">
                    <a:lumMod val="90000"/>
                  </a:schemeClr>
                </a:solidFill>
                <a:latin typeface="Franklin Gothic Demi" panose="020B0703020102020204" pitchFamily="34" charset="0"/>
              </a:rPr>
              <a:t>ETABLISSEMENTS SCOLAIRES</a:t>
            </a:r>
          </a:p>
        </p:txBody>
      </p:sp>
      <p:sp>
        <p:nvSpPr>
          <p:cNvPr id="10" name="ZoneTexte 4"/>
          <p:cNvSpPr txBox="1">
            <a:spLocks noChangeArrowheads="1"/>
          </p:cNvSpPr>
          <p:nvPr/>
        </p:nvSpPr>
        <p:spPr bwMode="auto">
          <a:xfrm>
            <a:off x="0" y="-27384"/>
            <a:ext cx="9144000" cy="1077218"/>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ENFANCE ET JEUNESSE </a:t>
            </a:r>
          </a:p>
          <a:p>
            <a:pPr algn="ctr">
              <a:buClr>
                <a:srgbClr val="000000"/>
              </a:buClr>
              <a:buSzPct val="100000"/>
              <a:buFont typeface="Times New Roman" panose="02020603050405020304" pitchFamily="18" charset="0"/>
              <a:buNone/>
            </a:pPr>
            <a:r>
              <a:rPr lang="fr-FR" altLang="fr-FR" sz="3200" b="1" dirty="0">
                <a:latin typeface="+mj-lt"/>
              </a:rPr>
              <a:t>ETABLISSEMENTS SCOLAIRES</a:t>
            </a:r>
          </a:p>
        </p:txBody>
      </p:sp>
      <p:pic>
        <p:nvPicPr>
          <p:cNvPr id="8" name="Picture 73"/>
          <p:cNvPicPr>
            <a:picLocks noChangeAspect="1" noChangeArrowheads="1"/>
          </p:cNvPicPr>
          <p:nvPr/>
        </p:nvPicPr>
        <p:blipFill>
          <a:blip r:embed="rId7" cstate="print"/>
          <a:stretch>
            <a:fillRect/>
          </a:stretch>
        </p:blipFill>
        <p:spPr bwMode="auto">
          <a:xfrm>
            <a:off x="3491880" y="5157192"/>
            <a:ext cx="2016224" cy="1339133"/>
          </a:xfrm>
          <a:prstGeom prst="ellipse">
            <a:avLst/>
          </a:prstGeom>
          <a:solidFill>
            <a:schemeClr val="accent6">
              <a:lumMod val="75000"/>
            </a:schemeClr>
          </a:solidFill>
          <a:ln w="15875">
            <a:solidFill>
              <a:schemeClr val="accent6">
                <a:lumMod val="75000"/>
              </a:schemeClr>
            </a:solidFill>
            <a:miter lim="800000"/>
            <a:headEnd/>
            <a:tailEnd/>
          </a:ln>
          <a:extLst/>
        </p:spPr>
      </p:pic>
      <p:pic>
        <p:nvPicPr>
          <p:cNvPr id="12" name="Picture 73"/>
          <p:cNvPicPr>
            <a:picLocks noChangeAspect="1" noChangeArrowheads="1"/>
          </p:cNvPicPr>
          <p:nvPr/>
        </p:nvPicPr>
        <p:blipFill>
          <a:blip r:embed="rId8" cstate="print"/>
          <a:stretch>
            <a:fillRect/>
          </a:stretch>
        </p:blipFill>
        <p:spPr bwMode="auto">
          <a:xfrm>
            <a:off x="6012161" y="5186211"/>
            <a:ext cx="2016222" cy="1339133"/>
          </a:xfrm>
          <a:prstGeom prst="ellipse">
            <a:avLst/>
          </a:prstGeom>
          <a:solidFill>
            <a:schemeClr val="accent6">
              <a:lumMod val="75000"/>
            </a:schemeClr>
          </a:solidFill>
          <a:ln w="15875">
            <a:solidFill>
              <a:schemeClr val="accent6">
                <a:lumMod val="75000"/>
              </a:schemeClr>
            </a:solidFill>
            <a:miter lim="800000"/>
            <a:headEnd/>
            <a:tailEnd/>
          </a:ln>
          <a:extLst/>
        </p:spPr>
      </p:pic>
      <p:sp>
        <p:nvSpPr>
          <p:cNvPr id="2" name="ZoneTexte 1">
            <a:extLst>
              <a:ext uri="{FF2B5EF4-FFF2-40B4-BE49-F238E27FC236}">
                <a16:creationId xmlns:a16="http://schemas.microsoft.com/office/drawing/2014/main" id="{E876EA5E-3733-44C9-9634-EF74455525C0}"/>
              </a:ext>
            </a:extLst>
          </p:cNvPr>
          <p:cNvSpPr txBox="1"/>
          <p:nvPr/>
        </p:nvSpPr>
        <p:spPr>
          <a:xfrm>
            <a:off x="395536" y="1156107"/>
            <a:ext cx="4184159" cy="461665"/>
          </a:xfrm>
          <a:prstGeom prst="rect">
            <a:avLst/>
          </a:prstGeom>
          <a:noFill/>
        </p:spPr>
        <p:txBody>
          <a:bodyPr wrap="none" rtlCol="0">
            <a:spAutoFit/>
          </a:bodyPr>
          <a:lstStyle/>
          <a:p>
            <a:pPr marL="285750" indent="-285750">
              <a:buFont typeface="Wingdings" panose="05000000000000000000" pitchFamily="2" charset="2"/>
              <a:buChar char="Ø"/>
            </a:pPr>
            <a:r>
              <a:rPr lang="fr-FR" sz="2400" b="1" dirty="0">
                <a:solidFill>
                  <a:srgbClr val="000066"/>
                </a:solidFill>
              </a:rPr>
              <a:t>Une stabilité des effectifs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5815" y="990016"/>
            <a:ext cx="8621170" cy="3416320"/>
          </a:xfrm>
          <a:prstGeom prst="rect">
            <a:avLst/>
          </a:prstGeom>
          <a:noFill/>
        </p:spPr>
        <p:txBody>
          <a:bodyPr wrap="square" rtlCol="0">
            <a:spAutoFit/>
          </a:bodyPr>
          <a:lstStyle/>
          <a:p>
            <a:pPr marL="342900" indent="-342900">
              <a:buFont typeface="Wingdings" panose="05000000000000000000" pitchFamily="2" charset="2"/>
              <a:buChar char="Ø"/>
            </a:pPr>
            <a:r>
              <a:rPr lang="fr-FR" sz="2400" b="1" dirty="0">
                <a:solidFill>
                  <a:srgbClr val="000066"/>
                </a:solidFill>
              </a:rPr>
              <a:t>Une reprise de l’activité quasi normale en 2021</a:t>
            </a:r>
          </a:p>
          <a:p>
            <a:endParaRPr lang="fr-FR" sz="1600" b="1" dirty="0">
              <a:solidFill>
                <a:schemeClr val="accent6"/>
              </a:solidFill>
              <a:cs typeface="Arial" panose="020B0604020202020204" pitchFamily="34" charset="0"/>
            </a:endParaRPr>
          </a:p>
          <a:p>
            <a:r>
              <a:rPr lang="fr-FR" sz="2400" b="1" dirty="0">
                <a:solidFill>
                  <a:schemeClr val="accent6"/>
                </a:solidFill>
                <a:cs typeface="Arial" panose="020B0604020202020204" pitchFamily="34" charset="0"/>
              </a:rPr>
              <a:t>La crèche « Les P’tits Mariniers » : 45 places</a:t>
            </a:r>
          </a:p>
          <a:p>
            <a:endParaRPr lang="fr-FR" sz="2400" dirty="0">
              <a:solidFill>
                <a:schemeClr val="accent6"/>
              </a:solidFill>
              <a:latin typeface="+mj-lt"/>
            </a:endParaRPr>
          </a:p>
          <a:p>
            <a:endParaRPr lang="fr-FR" sz="2400" dirty="0">
              <a:solidFill>
                <a:schemeClr val="accent6"/>
              </a:solidFill>
              <a:latin typeface="+mj-lt"/>
            </a:endParaRPr>
          </a:p>
          <a:p>
            <a:endParaRPr lang="fr-FR" sz="2400" dirty="0">
              <a:solidFill>
                <a:schemeClr val="accent6"/>
              </a:solidFill>
              <a:latin typeface="+mj-lt"/>
            </a:endParaRPr>
          </a:p>
          <a:p>
            <a:endParaRPr lang="fr-FR" sz="2400" dirty="0">
              <a:solidFill>
                <a:schemeClr val="accent6"/>
              </a:solidFill>
              <a:latin typeface="+mj-lt"/>
            </a:endParaRPr>
          </a:p>
          <a:p>
            <a:endParaRPr lang="fr-FR" sz="2400" dirty="0">
              <a:solidFill>
                <a:schemeClr val="accent6"/>
              </a:solidFill>
              <a:latin typeface="+mj-lt"/>
            </a:endParaRPr>
          </a:p>
          <a:p>
            <a:endParaRPr lang="fr-FR" sz="2400" b="1" dirty="0">
              <a:solidFill>
                <a:schemeClr val="tx1"/>
              </a:solidFill>
              <a:latin typeface="+mj-lt"/>
            </a:endParaRPr>
          </a:p>
        </p:txBody>
      </p:sp>
      <p:sp>
        <p:nvSpPr>
          <p:cNvPr id="47107" name="Espace réservé du numéro de diapositive 5"/>
          <p:cNvSpPr txBox="1">
            <a:spLocks noGrp="1"/>
          </p:cNvSpPr>
          <p:nvPr/>
        </p:nvSpPr>
        <p:spPr bwMode="auto">
          <a:xfrm>
            <a:off x="8798400" y="6613200"/>
            <a:ext cx="360000" cy="252000"/>
          </a:xfrm>
          <a:prstGeom prst="rect">
            <a:avLst/>
          </a:prstGeom>
          <a:solidFill>
            <a:schemeClr val="accent6">
              <a:lumMod val="60000"/>
              <a:lumOff val="40000"/>
            </a:schemeClr>
          </a:solidFill>
          <a:ln>
            <a:noFill/>
          </a:ln>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
                <a:srgbClr val="000000"/>
              </a:buClr>
              <a:buSzPct val="100000"/>
              <a:buFont typeface="Times New Roman" panose="02020603050405020304" pitchFamily="18" charset="0"/>
              <a:buNone/>
            </a:pPr>
            <a:fld id="{C7846CEC-72D9-46F6-B882-0D5DD6D2A728}" type="slidenum">
              <a:rPr lang="fr-FR" altLang="fr-FR" sz="1200" b="1"/>
              <a:pPr algn="ctr" eaLnBrk="1" hangingPunct="1">
                <a:buClr>
                  <a:srgbClr val="000000"/>
                </a:buClr>
                <a:buSzPct val="100000"/>
                <a:buFont typeface="Times New Roman" panose="02020603050405020304" pitchFamily="18" charset="0"/>
                <a:buNone/>
              </a:pPr>
              <a:t>8</a:t>
            </a:fld>
            <a:endParaRPr lang="fr-FR" altLang="fr-FR" sz="1200" b="1" dirty="0"/>
          </a:p>
        </p:txBody>
      </p:sp>
      <p:sp>
        <p:nvSpPr>
          <p:cNvPr id="47110" name="Text Box 8"/>
          <p:cNvSpPr txBox="1">
            <a:spLocks noChangeArrowheads="1"/>
          </p:cNvSpPr>
          <p:nvPr/>
        </p:nvSpPr>
        <p:spPr bwMode="auto">
          <a:xfrm>
            <a:off x="400042" y="4252119"/>
            <a:ext cx="8496943"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lvl="2" indent="0" defTabSz="914400" eaLnBrk="1" hangingPunct="1"/>
            <a:r>
              <a:rPr lang="fr-FR" altLang="fr-FR" sz="2500" b="1" dirty="0">
                <a:solidFill>
                  <a:schemeClr val="accent6"/>
                </a:solidFill>
                <a:cs typeface="Arial" panose="020B0604020202020204" pitchFamily="34" charset="0"/>
              </a:rPr>
              <a:t>Le jardin d’enfants « Les Matelots » : 30 places</a:t>
            </a:r>
          </a:p>
          <a:p>
            <a:pPr marL="0" lvl="2" indent="0" defTabSz="914400" eaLnBrk="1" hangingPunct="1"/>
            <a:endParaRPr lang="fr-FR" altLang="fr-FR" sz="2500" dirty="0">
              <a:solidFill>
                <a:schemeClr val="accent6"/>
              </a:solidFill>
              <a:latin typeface="+mj-lt"/>
            </a:endParaRPr>
          </a:p>
          <a:p>
            <a:pPr marL="0" lvl="2" indent="0" defTabSz="914400" eaLnBrk="1" hangingPunct="1"/>
            <a:r>
              <a:rPr lang="fr-FR" altLang="fr-FR" sz="2500" dirty="0">
                <a:solidFill>
                  <a:schemeClr val="tx1"/>
                </a:solidFill>
                <a:latin typeface="+mj-lt"/>
              </a:rPr>
              <a:t>						</a:t>
            </a:r>
            <a:endParaRPr lang="fr-FR" altLang="fr-FR" sz="2400" dirty="0">
              <a:solidFill>
                <a:schemeClr val="tx1"/>
              </a:solidFill>
              <a:latin typeface="Calibri" panose="020F050202020403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792812498"/>
              </p:ext>
            </p:extLst>
          </p:nvPr>
        </p:nvGraphicFramePr>
        <p:xfrm>
          <a:off x="1331640" y="2013007"/>
          <a:ext cx="4824536" cy="2270760"/>
        </p:xfrm>
        <a:graphic>
          <a:graphicData uri="http://schemas.openxmlformats.org/drawingml/2006/table">
            <a:tbl>
              <a:tblPr firstRow="1" bandRow="1">
                <a:tableStyleId>{93296810-A885-4BE3-A3E7-6D5BEEA58F35}</a:tableStyleId>
              </a:tblPr>
              <a:tblGrid>
                <a:gridCol w="115212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tblGrid>
              <a:tr h="670773">
                <a:tc>
                  <a:txBody>
                    <a:bodyPr/>
                    <a:lstStyle/>
                    <a:p>
                      <a:pPr algn="ctr"/>
                      <a:endParaRPr lang="fr-FR" sz="1700" dirty="0">
                        <a:latin typeface="Arial" panose="020B0604020202020204" pitchFamily="34" charset="0"/>
                        <a:cs typeface="Arial" panose="020B0604020202020204" pitchFamily="34" charset="0"/>
                      </a:endParaRPr>
                    </a:p>
                  </a:txBody>
                  <a:tcPr/>
                </a:tc>
                <a:tc>
                  <a:txBody>
                    <a:bodyPr/>
                    <a:lstStyle/>
                    <a:p>
                      <a:pPr algn="ctr"/>
                      <a:r>
                        <a:rPr lang="fr-FR" sz="1700" dirty="0">
                          <a:latin typeface="Arial" panose="020B0604020202020204" pitchFamily="34" charset="0"/>
                          <a:cs typeface="Arial" panose="020B0604020202020204" pitchFamily="34" charset="0"/>
                        </a:rPr>
                        <a:t>Nombre</a:t>
                      </a:r>
                      <a:r>
                        <a:rPr lang="fr-FR" sz="1700" baseline="0" dirty="0">
                          <a:latin typeface="Arial" panose="020B0604020202020204" pitchFamily="34" charset="0"/>
                          <a:cs typeface="Arial" panose="020B0604020202020204" pitchFamily="34" charset="0"/>
                        </a:rPr>
                        <a:t> d’enfants inscrits</a:t>
                      </a:r>
                      <a:endParaRPr lang="fr-FR" sz="1700" dirty="0">
                        <a:latin typeface="Arial" panose="020B0604020202020204" pitchFamily="34" charset="0"/>
                        <a:cs typeface="Arial" panose="020B0604020202020204" pitchFamily="34" charset="0"/>
                      </a:endParaRPr>
                    </a:p>
                  </a:txBody>
                  <a:tcPr/>
                </a:tc>
                <a:tc>
                  <a:txBody>
                    <a:bodyPr/>
                    <a:lstStyle/>
                    <a:p>
                      <a:pPr algn="ctr"/>
                      <a:r>
                        <a:rPr lang="fr-FR" sz="1700" dirty="0">
                          <a:latin typeface="Arial" panose="020B0604020202020204" pitchFamily="34" charset="0"/>
                          <a:cs typeface="Arial" panose="020B0604020202020204" pitchFamily="34" charset="0"/>
                        </a:rPr>
                        <a:t>Nombre d’heures facturées</a:t>
                      </a:r>
                    </a:p>
                  </a:txBody>
                  <a:tcPr/>
                </a:tc>
                <a:extLst>
                  <a:ext uri="{0D108BD9-81ED-4DB2-BD59-A6C34878D82A}">
                    <a16:rowId xmlns:a16="http://schemas.microsoft.com/office/drawing/2014/main" val="10000"/>
                  </a:ext>
                </a:extLst>
              </a:tr>
              <a:tr h="292307">
                <a:tc>
                  <a:txBody>
                    <a:bodyPr/>
                    <a:lstStyle/>
                    <a:p>
                      <a:pPr algn="ctr"/>
                      <a:r>
                        <a:rPr lang="fr-FR" sz="1700" dirty="0">
                          <a:latin typeface="Arial" panose="020B0604020202020204" pitchFamily="34" charset="0"/>
                          <a:cs typeface="Arial" panose="020B0604020202020204" pitchFamily="34" charset="0"/>
                        </a:rPr>
                        <a:t>2019</a:t>
                      </a:r>
                    </a:p>
                  </a:txBody>
                  <a:tcPr/>
                </a:tc>
                <a:tc>
                  <a:txBody>
                    <a:bodyPr/>
                    <a:lstStyle/>
                    <a:p>
                      <a:pPr algn="ctr"/>
                      <a:r>
                        <a:rPr lang="fr-FR" sz="1700" dirty="0">
                          <a:latin typeface="Arial" panose="020B0604020202020204" pitchFamily="34" charset="0"/>
                          <a:cs typeface="Arial" panose="020B0604020202020204" pitchFamily="34" charset="0"/>
                        </a:rPr>
                        <a:t>107</a:t>
                      </a:r>
                    </a:p>
                  </a:txBody>
                  <a:tcPr/>
                </a:tc>
                <a:tc>
                  <a:txBody>
                    <a:bodyPr/>
                    <a:lstStyle/>
                    <a:p>
                      <a:pPr algn="ctr"/>
                      <a:r>
                        <a:rPr lang="fr-FR" sz="1700" dirty="0">
                          <a:latin typeface="Arial" panose="020B0604020202020204" pitchFamily="34" charset="0"/>
                          <a:cs typeface="Arial" panose="020B0604020202020204" pitchFamily="34" charset="0"/>
                        </a:rPr>
                        <a:t>75 264</a:t>
                      </a:r>
                    </a:p>
                  </a:txBody>
                  <a:tcPr/>
                </a:tc>
                <a:extLst>
                  <a:ext uri="{0D108BD9-81ED-4DB2-BD59-A6C34878D82A}">
                    <a16:rowId xmlns:a16="http://schemas.microsoft.com/office/drawing/2014/main" val="10002"/>
                  </a:ext>
                </a:extLst>
              </a:tr>
              <a:tr h="292307">
                <a:tc>
                  <a:txBody>
                    <a:bodyPr/>
                    <a:lstStyle/>
                    <a:p>
                      <a:pPr algn="ctr"/>
                      <a:r>
                        <a:rPr lang="fr-FR" sz="1700" dirty="0">
                          <a:latin typeface="Arial" panose="020B0604020202020204" pitchFamily="34" charset="0"/>
                          <a:cs typeface="Arial" panose="020B0604020202020204" pitchFamily="34" charset="0"/>
                        </a:rPr>
                        <a:t>2020</a:t>
                      </a:r>
                    </a:p>
                  </a:txBody>
                  <a:tcPr/>
                </a:tc>
                <a:tc>
                  <a:txBody>
                    <a:bodyPr/>
                    <a:lstStyle/>
                    <a:p>
                      <a:pPr algn="ctr"/>
                      <a:r>
                        <a:rPr lang="fr-FR" sz="1700" dirty="0">
                          <a:latin typeface="Arial" panose="020B0604020202020204" pitchFamily="34" charset="0"/>
                          <a:cs typeface="Arial" panose="020B0604020202020204" pitchFamily="34" charset="0"/>
                        </a:rPr>
                        <a:t>97</a:t>
                      </a:r>
                    </a:p>
                  </a:txBody>
                  <a:tcPr/>
                </a:tc>
                <a:tc>
                  <a:txBody>
                    <a:bodyPr/>
                    <a:lstStyle/>
                    <a:p>
                      <a:pPr algn="ctr"/>
                      <a:r>
                        <a:rPr lang="fr-FR" sz="1700" dirty="0">
                          <a:latin typeface="Arial" panose="020B0604020202020204" pitchFamily="34" charset="0"/>
                          <a:cs typeface="Arial" panose="020B0604020202020204" pitchFamily="34" charset="0"/>
                        </a:rPr>
                        <a:t>49 332</a:t>
                      </a:r>
                    </a:p>
                  </a:txBody>
                  <a:tcPr/>
                </a:tc>
                <a:extLst>
                  <a:ext uri="{0D108BD9-81ED-4DB2-BD59-A6C34878D82A}">
                    <a16:rowId xmlns:a16="http://schemas.microsoft.com/office/drawing/2014/main" val="10003"/>
                  </a:ext>
                </a:extLst>
              </a:tr>
              <a:tr h="292307">
                <a:tc>
                  <a:txBody>
                    <a:bodyPr/>
                    <a:lstStyle/>
                    <a:p>
                      <a:pPr algn="ctr"/>
                      <a:r>
                        <a:rPr lang="fr-FR" sz="1700" dirty="0">
                          <a:latin typeface="Arial" panose="020B0604020202020204" pitchFamily="34" charset="0"/>
                          <a:cs typeface="Arial" panose="020B0604020202020204" pitchFamily="34" charset="0"/>
                        </a:rPr>
                        <a:t>2021</a:t>
                      </a:r>
                    </a:p>
                  </a:txBody>
                  <a:tcPr/>
                </a:tc>
                <a:tc>
                  <a:txBody>
                    <a:bodyPr/>
                    <a:lstStyle/>
                    <a:p>
                      <a:pPr algn="ctr"/>
                      <a:r>
                        <a:rPr lang="fr-FR" sz="1700" dirty="0">
                          <a:effectLst/>
                          <a:latin typeface="Arial" panose="020B0604020202020204" pitchFamily="34" charset="0"/>
                          <a:cs typeface="Arial" panose="020B0604020202020204" pitchFamily="34" charset="0"/>
                        </a:rPr>
                        <a:t>80</a:t>
                      </a:r>
                    </a:p>
                  </a:txBody>
                  <a:tcPr/>
                </a:tc>
                <a:tc>
                  <a:txBody>
                    <a:bodyPr/>
                    <a:lstStyle/>
                    <a:p>
                      <a:pPr algn="ctr"/>
                      <a:r>
                        <a:rPr lang="fr-FR" sz="1700" dirty="0">
                          <a:latin typeface="Arial" panose="020B0604020202020204" pitchFamily="34" charset="0"/>
                          <a:cs typeface="Arial" panose="020B0604020202020204" pitchFamily="34" charset="0"/>
                        </a:rPr>
                        <a:t>66 424</a:t>
                      </a:r>
                    </a:p>
                  </a:txBody>
                  <a:tcPr/>
                </a:tc>
                <a:extLst>
                  <a:ext uri="{0D108BD9-81ED-4DB2-BD59-A6C34878D82A}">
                    <a16:rowId xmlns:a16="http://schemas.microsoft.com/office/drawing/2014/main" val="10004"/>
                  </a:ext>
                </a:extLst>
              </a:tr>
              <a:tr h="292307">
                <a:tc>
                  <a:txBody>
                    <a:bodyPr/>
                    <a:lstStyle/>
                    <a:p>
                      <a:pPr algn="ctr"/>
                      <a:r>
                        <a:rPr lang="fr-FR" sz="1700" dirty="0">
                          <a:latin typeface="Arial" panose="020B0604020202020204" pitchFamily="34" charset="0"/>
                          <a:cs typeface="Arial" panose="020B0604020202020204" pitchFamily="34" charset="0"/>
                        </a:rPr>
                        <a:t>2022</a:t>
                      </a:r>
                    </a:p>
                  </a:txBody>
                  <a:tcPr/>
                </a:tc>
                <a:tc>
                  <a:txBody>
                    <a:bodyPr/>
                    <a:lstStyle/>
                    <a:p>
                      <a:pPr algn="ctr"/>
                      <a:r>
                        <a:rPr lang="fr-FR" sz="1700" dirty="0">
                          <a:effectLst/>
                          <a:latin typeface="Arial" panose="020B0604020202020204" pitchFamily="34" charset="0"/>
                          <a:cs typeface="Arial" panose="020B0604020202020204" pitchFamily="34" charset="0"/>
                        </a:rPr>
                        <a:t>99</a:t>
                      </a:r>
                    </a:p>
                  </a:txBody>
                  <a:tcPr/>
                </a:tc>
                <a:tc>
                  <a:txBody>
                    <a:bodyPr/>
                    <a:lstStyle/>
                    <a:p>
                      <a:pPr algn="ctr"/>
                      <a:endParaRPr lang="fr-FR"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16383250"/>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145069354"/>
              </p:ext>
            </p:extLst>
          </p:nvPr>
        </p:nvGraphicFramePr>
        <p:xfrm>
          <a:off x="1187624" y="4710928"/>
          <a:ext cx="5359958" cy="2092960"/>
        </p:xfrm>
        <a:graphic>
          <a:graphicData uri="http://schemas.openxmlformats.org/drawingml/2006/table">
            <a:tbl>
              <a:tblPr firstRow="1" bandRow="1">
                <a:tableStyleId>{93296810-A885-4BE3-A3E7-6D5BEEA58F35}</a:tableStyleId>
              </a:tblPr>
              <a:tblGrid>
                <a:gridCol w="763429">
                  <a:extLst>
                    <a:ext uri="{9D8B030D-6E8A-4147-A177-3AD203B41FA5}">
                      <a16:colId xmlns:a16="http://schemas.microsoft.com/office/drawing/2014/main" val="20000"/>
                    </a:ext>
                  </a:extLst>
                </a:gridCol>
                <a:gridCol w="2116891">
                  <a:extLst>
                    <a:ext uri="{9D8B030D-6E8A-4147-A177-3AD203B41FA5}">
                      <a16:colId xmlns:a16="http://schemas.microsoft.com/office/drawing/2014/main" val="20001"/>
                    </a:ext>
                  </a:extLst>
                </a:gridCol>
                <a:gridCol w="2479638">
                  <a:extLst>
                    <a:ext uri="{9D8B030D-6E8A-4147-A177-3AD203B41FA5}">
                      <a16:colId xmlns:a16="http://schemas.microsoft.com/office/drawing/2014/main" val="20002"/>
                    </a:ext>
                  </a:extLst>
                </a:gridCol>
              </a:tblGrid>
              <a:tr h="456456">
                <a:tc>
                  <a:txBody>
                    <a:bodyPr/>
                    <a:lstStyle/>
                    <a:p>
                      <a:pPr algn="ctr"/>
                      <a:endParaRPr lang="fr-FR" sz="17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700" dirty="0">
                          <a:latin typeface="Arial" panose="020B0604020202020204" pitchFamily="34" charset="0"/>
                          <a:cs typeface="Arial" panose="020B0604020202020204" pitchFamily="34" charset="0"/>
                        </a:rPr>
                        <a:t>Nombre</a:t>
                      </a:r>
                      <a:r>
                        <a:rPr lang="fr-FR" sz="1700" baseline="0" dirty="0">
                          <a:latin typeface="Arial" panose="020B0604020202020204" pitchFamily="34" charset="0"/>
                          <a:cs typeface="Arial" panose="020B0604020202020204" pitchFamily="34" charset="0"/>
                        </a:rPr>
                        <a:t> d’enfants inscrits</a:t>
                      </a:r>
                      <a:endParaRPr lang="fr-FR" sz="17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700" dirty="0">
                          <a:latin typeface="Arial" panose="020B0604020202020204" pitchFamily="34" charset="0"/>
                          <a:cs typeface="Arial" panose="020B0604020202020204" pitchFamily="34" charset="0"/>
                        </a:rPr>
                        <a:t>Nombre d’heures facturées</a:t>
                      </a:r>
                    </a:p>
                  </a:txBody>
                  <a:tcPr/>
                </a:tc>
                <a:extLst>
                  <a:ext uri="{0D108BD9-81ED-4DB2-BD59-A6C34878D82A}">
                    <a16:rowId xmlns:a16="http://schemas.microsoft.com/office/drawing/2014/main" val="10000"/>
                  </a:ext>
                </a:extLst>
              </a:tr>
              <a:tr h="370840">
                <a:tc>
                  <a:txBody>
                    <a:bodyPr/>
                    <a:lstStyle/>
                    <a:p>
                      <a:pPr algn="ctr"/>
                      <a:r>
                        <a:rPr lang="fr-FR" sz="1700" dirty="0">
                          <a:latin typeface="Arial" panose="020B0604020202020204" pitchFamily="34" charset="0"/>
                          <a:cs typeface="Arial" panose="020B0604020202020204" pitchFamily="34" charset="0"/>
                        </a:rPr>
                        <a:t>2019</a:t>
                      </a:r>
                    </a:p>
                  </a:txBody>
                  <a:tcPr/>
                </a:tc>
                <a:tc>
                  <a:txBody>
                    <a:bodyPr/>
                    <a:lstStyle/>
                    <a:p>
                      <a:pPr algn="ctr"/>
                      <a:r>
                        <a:rPr lang="fr-FR" sz="1700" dirty="0">
                          <a:latin typeface="Arial" panose="020B0604020202020204" pitchFamily="34" charset="0"/>
                          <a:cs typeface="Arial" panose="020B0604020202020204" pitchFamily="34" charset="0"/>
                        </a:rPr>
                        <a:t>83</a:t>
                      </a:r>
                    </a:p>
                  </a:txBody>
                  <a:tcPr/>
                </a:tc>
                <a:tc>
                  <a:txBody>
                    <a:bodyPr/>
                    <a:lstStyle/>
                    <a:p>
                      <a:pPr algn="ctr"/>
                      <a:r>
                        <a:rPr lang="fr-FR" sz="1700" dirty="0">
                          <a:latin typeface="Arial" panose="020B0604020202020204" pitchFamily="34" charset="0"/>
                          <a:cs typeface="Arial" panose="020B0604020202020204" pitchFamily="34" charset="0"/>
                        </a:rPr>
                        <a:t>46 118</a:t>
                      </a:r>
                    </a:p>
                  </a:txBody>
                  <a:tcPr/>
                </a:tc>
                <a:extLst>
                  <a:ext uri="{0D108BD9-81ED-4DB2-BD59-A6C34878D82A}">
                    <a16:rowId xmlns:a16="http://schemas.microsoft.com/office/drawing/2014/main" val="10002"/>
                  </a:ext>
                </a:extLst>
              </a:tr>
              <a:tr h="370840">
                <a:tc>
                  <a:txBody>
                    <a:bodyPr/>
                    <a:lstStyle/>
                    <a:p>
                      <a:pPr algn="ctr"/>
                      <a:r>
                        <a:rPr lang="fr-FR" sz="1700" dirty="0">
                          <a:latin typeface="Arial" panose="020B0604020202020204" pitchFamily="34" charset="0"/>
                          <a:cs typeface="Arial" panose="020B0604020202020204" pitchFamily="34" charset="0"/>
                        </a:rPr>
                        <a:t>2020</a:t>
                      </a:r>
                    </a:p>
                  </a:txBody>
                  <a:tcPr/>
                </a:tc>
                <a:tc>
                  <a:txBody>
                    <a:bodyPr/>
                    <a:lstStyle/>
                    <a:p>
                      <a:pPr algn="ctr"/>
                      <a:r>
                        <a:rPr lang="fr-FR" sz="1700" dirty="0">
                          <a:latin typeface="Arial" panose="020B0604020202020204" pitchFamily="34" charset="0"/>
                          <a:cs typeface="Arial" panose="020B0604020202020204" pitchFamily="34" charset="0"/>
                        </a:rPr>
                        <a:t>87</a:t>
                      </a:r>
                    </a:p>
                  </a:txBody>
                  <a:tcPr/>
                </a:tc>
                <a:tc>
                  <a:txBody>
                    <a:bodyPr/>
                    <a:lstStyle/>
                    <a:p>
                      <a:pPr algn="ctr"/>
                      <a:r>
                        <a:rPr lang="fr-FR" sz="1700" dirty="0">
                          <a:latin typeface="Arial" panose="020B0604020202020204" pitchFamily="34" charset="0"/>
                          <a:cs typeface="Arial" panose="020B0604020202020204" pitchFamily="34" charset="0"/>
                        </a:rPr>
                        <a:t>33 709</a:t>
                      </a:r>
                    </a:p>
                  </a:txBody>
                  <a:tcPr/>
                </a:tc>
                <a:extLst>
                  <a:ext uri="{0D108BD9-81ED-4DB2-BD59-A6C34878D82A}">
                    <a16:rowId xmlns:a16="http://schemas.microsoft.com/office/drawing/2014/main" val="10003"/>
                  </a:ext>
                </a:extLst>
              </a:tr>
              <a:tr h="370840">
                <a:tc>
                  <a:txBody>
                    <a:bodyPr/>
                    <a:lstStyle/>
                    <a:p>
                      <a:pPr algn="ctr"/>
                      <a:r>
                        <a:rPr lang="fr-FR" sz="1700" dirty="0">
                          <a:latin typeface="Arial" panose="020B0604020202020204" pitchFamily="34" charset="0"/>
                          <a:cs typeface="Arial" panose="020B0604020202020204" pitchFamily="34" charset="0"/>
                        </a:rPr>
                        <a:t>2021</a:t>
                      </a:r>
                    </a:p>
                  </a:txBody>
                  <a:tcPr/>
                </a:tc>
                <a:tc>
                  <a:txBody>
                    <a:bodyPr/>
                    <a:lstStyle/>
                    <a:p>
                      <a:pPr algn="ctr"/>
                      <a:r>
                        <a:rPr lang="fr-FR" sz="1700" dirty="0">
                          <a:latin typeface="Arial" panose="020B0604020202020204" pitchFamily="34" charset="0"/>
                          <a:cs typeface="Arial" panose="020B0604020202020204" pitchFamily="34" charset="0"/>
                        </a:rPr>
                        <a:t>86</a:t>
                      </a:r>
                    </a:p>
                  </a:txBody>
                  <a:tcPr/>
                </a:tc>
                <a:tc>
                  <a:txBody>
                    <a:bodyPr/>
                    <a:lstStyle/>
                    <a:p>
                      <a:pPr algn="ctr"/>
                      <a:r>
                        <a:rPr lang="fr-FR" sz="1700" dirty="0">
                          <a:latin typeface="Arial" panose="020B0604020202020204" pitchFamily="34" charset="0"/>
                          <a:cs typeface="Arial" panose="020B0604020202020204" pitchFamily="34" charset="0"/>
                        </a:rPr>
                        <a:t>42 499</a:t>
                      </a:r>
                    </a:p>
                  </a:txBody>
                  <a:tcPr/>
                </a:tc>
                <a:extLst>
                  <a:ext uri="{0D108BD9-81ED-4DB2-BD59-A6C34878D82A}">
                    <a16:rowId xmlns:a16="http://schemas.microsoft.com/office/drawing/2014/main" val="10004"/>
                  </a:ext>
                </a:extLst>
              </a:tr>
              <a:tr h="370840">
                <a:tc>
                  <a:txBody>
                    <a:bodyPr/>
                    <a:lstStyle/>
                    <a:p>
                      <a:pPr algn="ctr"/>
                      <a:r>
                        <a:rPr lang="fr-FR" sz="1700" dirty="0">
                          <a:latin typeface="Arial" panose="020B0604020202020204" pitchFamily="34" charset="0"/>
                          <a:cs typeface="Arial" panose="020B0604020202020204" pitchFamily="34" charset="0"/>
                        </a:rPr>
                        <a:t>2022</a:t>
                      </a:r>
                    </a:p>
                  </a:txBody>
                  <a:tcPr/>
                </a:tc>
                <a:tc>
                  <a:txBody>
                    <a:bodyPr/>
                    <a:lstStyle/>
                    <a:p>
                      <a:pPr algn="ctr"/>
                      <a:r>
                        <a:rPr lang="fr-FR" sz="1700" dirty="0">
                          <a:latin typeface="Arial" panose="020B0604020202020204" pitchFamily="34" charset="0"/>
                          <a:cs typeface="Arial" panose="020B0604020202020204" pitchFamily="34" charset="0"/>
                        </a:rPr>
                        <a:t>71</a:t>
                      </a:r>
                    </a:p>
                  </a:txBody>
                  <a:tcPr/>
                </a:tc>
                <a:tc>
                  <a:txBody>
                    <a:bodyPr/>
                    <a:lstStyle/>
                    <a:p>
                      <a:pPr algn="ctr"/>
                      <a:endParaRPr lang="fr-FR"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7284555"/>
                  </a:ext>
                </a:extLst>
              </a:tr>
            </a:tbl>
          </a:graphicData>
        </a:graphic>
      </p:graphicFrame>
      <p:pic>
        <p:nvPicPr>
          <p:cNvPr id="9" name="Picture 73"/>
          <p:cNvPicPr>
            <a:picLocks noChangeAspect="1" noChangeArrowheads="1"/>
          </p:cNvPicPr>
          <p:nvPr/>
        </p:nvPicPr>
        <p:blipFill>
          <a:blip r:embed="rId3" cstate="print"/>
          <a:stretch>
            <a:fillRect/>
          </a:stretch>
        </p:blipFill>
        <p:spPr bwMode="auto">
          <a:xfrm>
            <a:off x="6901438" y="2109997"/>
            <a:ext cx="1373591" cy="1176358"/>
          </a:xfrm>
          <a:prstGeom prst="ellipse">
            <a:avLst/>
          </a:prstGeom>
          <a:solidFill>
            <a:schemeClr val="accent6">
              <a:lumMod val="75000"/>
            </a:schemeClr>
          </a:solidFill>
          <a:ln w="15875">
            <a:solidFill>
              <a:schemeClr val="accent6">
                <a:lumMod val="75000"/>
              </a:schemeClr>
            </a:solidFill>
            <a:miter lim="800000"/>
            <a:headEnd/>
            <a:tailEnd/>
          </a:ln>
          <a:extLst/>
        </p:spPr>
      </p:pic>
      <p:pic>
        <p:nvPicPr>
          <p:cNvPr id="10" name="Picture 73"/>
          <p:cNvPicPr>
            <a:picLocks noChangeAspect="1" noChangeArrowheads="1"/>
          </p:cNvPicPr>
          <p:nvPr/>
        </p:nvPicPr>
        <p:blipFill>
          <a:blip r:embed="rId4" cstate="print"/>
          <a:stretch>
            <a:fillRect/>
          </a:stretch>
        </p:blipFill>
        <p:spPr bwMode="auto">
          <a:xfrm>
            <a:off x="7231791" y="4822922"/>
            <a:ext cx="1512167" cy="1277233"/>
          </a:xfrm>
          <a:prstGeom prst="ellipse">
            <a:avLst/>
          </a:prstGeom>
          <a:solidFill>
            <a:schemeClr val="accent6">
              <a:lumMod val="75000"/>
            </a:schemeClr>
          </a:solidFill>
          <a:ln w="15875">
            <a:solidFill>
              <a:schemeClr val="accent6">
                <a:lumMod val="75000"/>
              </a:schemeClr>
            </a:solidFill>
            <a:miter lim="800000"/>
            <a:headEnd/>
            <a:tailEnd/>
          </a:ln>
          <a:extLst/>
        </p:spPr>
      </p:pic>
      <p:sp>
        <p:nvSpPr>
          <p:cNvPr id="11" name="ZoneTexte 4">
            <a:extLst>
              <a:ext uri="{FF2B5EF4-FFF2-40B4-BE49-F238E27FC236}">
                <a16:creationId xmlns:a16="http://schemas.microsoft.com/office/drawing/2014/main" id="{6E12B66B-626D-47BC-A46C-ECAFC9E44267}"/>
              </a:ext>
            </a:extLst>
          </p:cNvPr>
          <p:cNvSpPr txBox="1">
            <a:spLocks noChangeArrowheads="1"/>
          </p:cNvSpPr>
          <p:nvPr/>
        </p:nvSpPr>
        <p:spPr bwMode="auto">
          <a:xfrm>
            <a:off x="14400" y="-22424"/>
            <a:ext cx="9144000" cy="1077218"/>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ENFANCE ET JEUNESSE                                          PETITE ENFANCE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11"/>
          </p:nvPr>
        </p:nvSpPr>
        <p:spPr>
          <a:xfrm>
            <a:off x="8733329" y="6525344"/>
            <a:ext cx="447183" cy="360040"/>
          </a:xfrm>
          <a:solidFill>
            <a:schemeClr val="accent6">
              <a:lumMod val="60000"/>
              <a:lumOff val="40000"/>
            </a:schemeClr>
          </a:solidFill>
          <a:ln/>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fld id="{E15F1164-EE3F-49CC-BB06-B1219017A11B}" type="slidenum">
              <a:rPr lang="fr-FR" altLang="fr-FR" sz="1200" b="1"/>
              <a:pPr algn="ctr" eaLnBrk="1" hangingPunct="1"/>
              <a:t>9</a:t>
            </a:fld>
            <a:endParaRPr lang="fr-FR" altLang="fr-FR" sz="1200" b="1"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1829" y="4653136"/>
            <a:ext cx="2170634" cy="1443241"/>
          </a:xfrm>
          <a:prstGeom prst="ellipse">
            <a:avLst/>
          </a:prstGeom>
          <a:ln w="15875">
            <a:solidFill>
              <a:schemeClr val="accent6">
                <a:lumMod val="75000"/>
              </a:schemeClr>
            </a:solidFill>
          </a:ln>
        </p:spPr>
      </p:pic>
      <p:sp>
        <p:nvSpPr>
          <p:cNvPr id="13" name="Rectangle 4"/>
          <p:cNvSpPr>
            <a:spLocks noChangeArrowheads="1"/>
          </p:cNvSpPr>
          <p:nvPr/>
        </p:nvSpPr>
        <p:spPr bwMode="auto">
          <a:xfrm>
            <a:off x="481745" y="1115954"/>
            <a:ext cx="7632848" cy="101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569913" algn="l"/>
                <a:tab pos="1484313" algn="l"/>
                <a:tab pos="2398713" algn="l"/>
                <a:tab pos="3313113" algn="l"/>
                <a:tab pos="4227513" algn="l"/>
                <a:tab pos="5141913" algn="l"/>
                <a:tab pos="6056313" algn="l"/>
                <a:tab pos="6970713" algn="l"/>
                <a:tab pos="7885113" algn="l"/>
                <a:tab pos="8799513" algn="l"/>
                <a:tab pos="971391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914400" eaLnBrk="1" hangingPunct="1">
              <a:buClr>
                <a:schemeClr val="bg2">
                  <a:lumMod val="50000"/>
                </a:schemeClr>
              </a:buClr>
            </a:pPr>
            <a:r>
              <a:rPr lang="fr-FR" altLang="fr-FR" sz="2000" b="1" u="sng" dirty="0">
                <a:solidFill>
                  <a:schemeClr val="accent6">
                    <a:lumMod val="75000"/>
                  </a:schemeClr>
                </a:solidFill>
              </a:rPr>
              <a:t>Accueil du matin sur 8 sites  : </a:t>
            </a:r>
          </a:p>
          <a:p>
            <a:pPr algn="just" eaLnBrk="1" hangingPunct="1">
              <a:spcBef>
                <a:spcPts val="450"/>
              </a:spcBef>
              <a:spcAft>
                <a:spcPts val="1200"/>
              </a:spcAft>
              <a:buClr>
                <a:schemeClr val="bg2">
                  <a:lumMod val="50000"/>
                </a:schemeClr>
              </a:buClr>
            </a:pPr>
            <a:r>
              <a:rPr lang="fr-FR" altLang="fr-FR" dirty="0">
                <a:solidFill>
                  <a:schemeClr val="tx1"/>
                </a:solidFill>
                <a:cs typeface="Arial" panose="020B0604020202020204" pitchFamily="34" charset="0"/>
              </a:rPr>
              <a:t>écoles les Barques, les Erables, Bois de la Dame, Peupliers, Prévert, Thibault </a:t>
            </a:r>
            <a:r>
              <a:rPr lang="fr-FR" altLang="fr-FR" dirty="0" err="1">
                <a:solidFill>
                  <a:schemeClr val="tx1"/>
                </a:solidFill>
                <a:cs typeface="Arial" panose="020B0604020202020204" pitchFamily="34" charset="0"/>
              </a:rPr>
              <a:t>Marandé</a:t>
            </a:r>
            <a:r>
              <a:rPr lang="fr-FR" altLang="fr-FR" dirty="0">
                <a:solidFill>
                  <a:schemeClr val="tx1"/>
                </a:solidFill>
                <a:cs typeface="Arial" panose="020B0604020202020204" pitchFamily="34" charset="0"/>
              </a:rPr>
              <a:t>, Tilleuls et pôle culturel. </a:t>
            </a:r>
          </a:p>
        </p:txBody>
      </p:sp>
      <p:graphicFrame>
        <p:nvGraphicFramePr>
          <p:cNvPr id="4" name="Tableau 3"/>
          <p:cNvGraphicFramePr>
            <a:graphicFrameLocks noGrp="1"/>
          </p:cNvGraphicFramePr>
          <p:nvPr>
            <p:extLst>
              <p:ext uri="{D42A27DB-BD31-4B8C-83A1-F6EECF244321}">
                <p14:modId xmlns:p14="http://schemas.microsoft.com/office/powerpoint/2010/main" val="3824463738"/>
              </p:ext>
            </p:extLst>
          </p:nvPr>
        </p:nvGraphicFramePr>
        <p:xfrm>
          <a:off x="579682" y="2266524"/>
          <a:ext cx="7296472" cy="1752600"/>
        </p:xfrm>
        <a:graphic>
          <a:graphicData uri="http://schemas.openxmlformats.org/drawingml/2006/table">
            <a:tbl>
              <a:tblPr firstRow="1" bandRow="1">
                <a:tableStyleId>{93296810-A885-4BE3-A3E7-6D5BEEA58F35}</a:tableStyleId>
              </a:tblPr>
              <a:tblGrid>
                <a:gridCol w="1524000">
                  <a:extLst>
                    <a:ext uri="{9D8B030D-6E8A-4147-A177-3AD203B41FA5}">
                      <a16:colId xmlns:a16="http://schemas.microsoft.com/office/drawing/2014/main" val="20000"/>
                    </a:ext>
                  </a:extLst>
                </a:gridCol>
                <a:gridCol w="1983663">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060617">
                  <a:extLst>
                    <a:ext uri="{9D8B030D-6E8A-4147-A177-3AD203B41FA5}">
                      <a16:colId xmlns:a16="http://schemas.microsoft.com/office/drawing/2014/main" val="20003"/>
                    </a:ext>
                  </a:extLst>
                </a:gridCol>
              </a:tblGrid>
              <a:tr h="370840">
                <a:tc>
                  <a:txBody>
                    <a:bodyPr/>
                    <a:lstStyle/>
                    <a:p>
                      <a:endParaRPr lang="fr-FR" dirty="0">
                        <a:latin typeface="Arial" panose="020B0604020202020204" pitchFamily="34" charset="0"/>
                        <a:cs typeface="Arial" panose="020B0604020202020204" pitchFamily="34" charset="0"/>
                      </a:endParaRPr>
                    </a:p>
                  </a:txBody>
                  <a:tcPr/>
                </a:tc>
                <a:tc>
                  <a:txBody>
                    <a:bodyPr/>
                    <a:lstStyle/>
                    <a:p>
                      <a:pPr algn="ctr"/>
                      <a:r>
                        <a:rPr lang="fr-FR" dirty="0">
                          <a:latin typeface="Arial" panose="020B0604020202020204" pitchFamily="34" charset="0"/>
                          <a:cs typeface="Arial" panose="020B0604020202020204" pitchFamily="34" charset="0"/>
                        </a:rPr>
                        <a:t>Nombre d’enfants</a:t>
                      </a:r>
                    </a:p>
                  </a:txBody>
                  <a:tcPr/>
                </a:tc>
                <a:tc>
                  <a:txBody>
                    <a:bodyPr/>
                    <a:lstStyle/>
                    <a:p>
                      <a:pPr algn="ctr"/>
                      <a:r>
                        <a:rPr lang="fr-FR" dirty="0">
                          <a:latin typeface="Arial" panose="020B0604020202020204" pitchFamily="34" charset="0"/>
                          <a:cs typeface="Arial" panose="020B0604020202020204" pitchFamily="34" charset="0"/>
                        </a:rPr>
                        <a:t>Dont maternelles</a:t>
                      </a:r>
                    </a:p>
                  </a:txBody>
                  <a:tcPr/>
                </a:tc>
                <a:tc>
                  <a:txBody>
                    <a:bodyPr/>
                    <a:lstStyle/>
                    <a:p>
                      <a:pPr algn="ctr"/>
                      <a:r>
                        <a:rPr lang="fr-FR" dirty="0">
                          <a:latin typeface="Arial" panose="020B0604020202020204" pitchFamily="34" charset="0"/>
                          <a:cs typeface="Arial" panose="020B0604020202020204" pitchFamily="34" charset="0"/>
                        </a:rPr>
                        <a:t>Nombre d’heures</a:t>
                      </a:r>
                    </a:p>
                  </a:txBody>
                  <a:tcPr/>
                </a:tc>
                <a:extLst>
                  <a:ext uri="{0D108BD9-81ED-4DB2-BD59-A6C34878D82A}">
                    <a16:rowId xmlns:a16="http://schemas.microsoft.com/office/drawing/2014/main" val="10000"/>
                  </a:ext>
                </a:extLst>
              </a:tr>
              <a:tr h="370840">
                <a:tc>
                  <a:txBody>
                    <a:bodyPr/>
                    <a:lstStyle/>
                    <a:p>
                      <a:r>
                        <a:rPr lang="fr-FR" dirty="0">
                          <a:latin typeface="Arial" panose="020B0604020202020204" pitchFamily="34" charset="0"/>
                          <a:cs typeface="Arial" panose="020B0604020202020204" pitchFamily="34" charset="0"/>
                        </a:rPr>
                        <a:t>2018/2019</a:t>
                      </a:r>
                    </a:p>
                  </a:txBody>
                  <a:tcPr/>
                </a:tc>
                <a:tc>
                  <a:txBody>
                    <a:bodyPr/>
                    <a:lstStyle/>
                    <a:p>
                      <a:pPr algn="ctr"/>
                      <a:r>
                        <a:rPr lang="fr-FR" dirty="0">
                          <a:latin typeface="Arial" panose="020B0604020202020204" pitchFamily="34" charset="0"/>
                          <a:cs typeface="Arial" panose="020B0604020202020204" pitchFamily="34" charset="0"/>
                        </a:rPr>
                        <a:t>711</a:t>
                      </a:r>
                    </a:p>
                  </a:txBody>
                  <a:tcPr/>
                </a:tc>
                <a:tc>
                  <a:txBody>
                    <a:bodyPr/>
                    <a:lstStyle/>
                    <a:p>
                      <a:pPr algn="ctr"/>
                      <a:r>
                        <a:rPr lang="fr-FR" dirty="0">
                          <a:latin typeface="Arial" panose="020B0604020202020204" pitchFamily="34" charset="0"/>
                          <a:cs typeface="Arial" panose="020B0604020202020204" pitchFamily="34" charset="0"/>
                        </a:rPr>
                        <a:t>275</a:t>
                      </a:r>
                    </a:p>
                  </a:txBody>
                  <a:tcPr/>
                </a:tc>
                <a:tc>
                  <a:txBody>
                    <a:bodyPr/>
                    <a:lstStyle/>
                    <a:p>
                      <a:pPr algn="ctr"/>
                      <a:r>
                        <a:rPr lang="fr-FR" dirty="0">
                          <a:latin typeface="Arial" panose="020B0604020202020204" pitchFamily="34" charset="0"/>
                          <a:cs typeface="Arial" panose="020B0604020202020204" pitchFamily="34" charset="0"/>
                        </a:rPr>
                        <a:t>45 350</a:t>
                      </a:r>
                    </a:p>
                  </a:txBody>
                  <a:tcPr/>
                </a:tc>
                <a:extLst>
                  <a:ext uri="{0D108BD9-81ED-4DB2-BD59-A6C34878D82A}">
                    <a16:rowId xmlns:a16="http://schemas.microsoft.com/office/drawing/2014/main" val="10001"/>
                  </a:ext>
                </a:extLst>
              </a:tr>
              <a:tr h="370840">
                <a:tc>
                  <a:txBody>
                    <a:bodyPr/>
                    <a:lstStyle/>
                    <a:p>
                      <a:r>
                        <a:rPr lang="fr-FR" dirty="0">
                          <a:latin typeface="Arial" panose="020B0604020202020204" pitchFamily="34" charset="0"/>
                          <a:cs typeface="Arial" panose="020B0604020202020204" pitchFamily="34" charset="0"/>
                        </a:rPr>
                        <a:t>2019/2020</a:t>
                      </a:r>
                    </a:p>
                  </a:txBody>
                  <a:tcPr/>
                </a:tc>
                <a:tc>
                  <a:txBody>
                    <a:bodyPr/>
                    <a:lstStyle/>
                    <a:p>
                      <a:pPr algn="ctr"/>
                      <a:r>
                        <a:rPr lang="fr-FR" dirty="0">
                          <a:latin typeface="Arial" panose="020B0604020202020204" pitchFamily="34" charset="0"/>
                          <a:cs typeface="Arial" panose="020B0604020202020204" pitchFamily="34" charset="0"/>
                        </a:rPr>
                        <a:t>755</a:t>
                      </a:r>
                    </a:p>
                  </a:txBody>
                  <a:tcPr/>
                </a:tc>
                <a:tc>
                  <a:txBody>
                    <a:bodyPr/>
                    <a:lstStyle/>
                    <a:p>
                      <a:pPr algn="ctr"/>
                      <a:r>
                        <a:rPr lang="fr-FR" dirty="0">
                          <a:latin typeface="Arial" panose="020B0604020202020204" pitchFamily="34" charset="0"/>
                          <a:cs typeface="Arial" panose="020B0604020202020204" pitchFamily="34" charset="0"/>
                        </a:rPr>
                        <a:t>286</a:t>
                      </a:r>
                    </a:p>
                  </a:txBody>
                  <a:tcPr/>
                </a:tc>
                <a:tc>
                  <a:txBody>
                    <a:bodyPr/>
                    <a:lstStyle/>
                    <a:p>
                      <a:pPr algn="ctr"/>
                      <a:r>
                        <a:rPr lang="fr-FR" dirty="0">
                          <a:latin typeface="Arial" panose="020B0604020202020204" pitchFamily="34" charset="0"/>
                          <a:cs typeface="Arial" panose="020B0604020202020204" pitchFamily="34" charset="0"/>
                        </a:rPr>
                        <a:t>34 228</a:t>
                      </a:r>
                    </a:p>
                  </a:txBody>
                  <a:tcPr/>
                </a:tc>
                <a:extLst>
                  <a:ext uri="{0D108BD9-81ED-4DB2-BD59-A6C34878D82A}">
                    <a16:rowId xmlns:a16="http://schemas.microsoft.com/office/drawing/2014/main" val="10002"/>
                  </a:ext>
                </a:extLst>
              </a:tr>
              <a:tr h="370840">
                <a:tc>
                  <a:txBody>
                    <a:bodyPr/>
                    <a:lstStyle/>
                    <a:p>
                      <a:r>
                        <a:rPr lang="fr-FR" dirty="0">
                          <a:latin typeface="Arial" panose="020B0604020202020204" pitchFamily="34" charset="0"/>
                          <a:cs typeface="Arial" panose="020B0604020202020204" pitchFamily="34" charset="0"/>
                        </a:rPr>
                        <a:t>2020/2021</a:t>
                      </a:r>
                    </a:p>
                  </a:txBody>
                  <a:tcPr/>
                </a:tc>
                <a:tc>
                  <a:txBody>
                    <a:bodyPr/>
                    <a:lstStyle/>
                    <a:p>
                      <a:pPr algn="ctr"/>
                      <a:r>
                        <a:rPr lang="fr-FR" dirty="0">
                          <a:latin typeface="Arial" panose="020B0604020202020204" pitchFamily="34" charset="0"/>
                          <a:cs typeface="Arial" panose="020B0604020202020204" pitchFamily="34" charset="0"/>
                        </a:rPr>
                        <a:t>672</a:t>
                      </a:r>
                    </a:p>
                  </a:txBody>
                  <a:tcPr/>
                </a:tc>
                <a:tc>
                  <a:txBody>
                    <a:bodyPr/>
                    <a:lstStyle/>
                    <a:p>
                      <a:pPr algn="ctr"/>
                      <a:r>
                        <a:rPr lang="fr-FR" dirty="0">
                          <a:latin typeface="Arial" panose="020B0604020202020204" pitchFamily="34" charset="0"/>
                          <a:cs typeface="Arial" panose="020B0604020202020204" pitchFamily="34" charset="0"/>
                        </a:rPr>
                        <a:t>230</a:t>
                      </a:r>
                    </a:p>
                  </a:txBody>
                  <a:tcPr/>
                </a:tc>
                <a:tc>
                  <a:txBody>
                    <a:bodyPr/>
                    <a:lstStyle/>
                    <a:p>
                      <a:pPr algn="ctr"/>
                      <a:r>
                        <a:rPr lang="fr-FR" dirty="0">
                          <a:latin typeface="Arial" panose="020B0604020202020204" pitchFamily="34" charset="0"/>
                          <a:cs typeface="Arial" panose="020B0604020202020204" pitchFamily="34" charset="0"/>
                        </a:rPr>
                        <a:t>40 565</a:t>
                      </a:r>
                    </a:p>
                  </a:txBody>
                  <a:tcPr/>
                </a:tc>
                <a:extLst>
                  <a:ext uri="{0D108BD9-81ED-4DB2-BD59-A6C34878D82A}">
                    <a16:rowId xmlns:a16="http://schemas.microsoft.com/office/drawing/2014/main" val="3873015605"/>
                  </a:ext>
                </a:extLst>
              </a:tr>
            </a:tbl>
          </a:graphicData>
        </a:graphic>
      </p:graphicFrame>
      <p:sp>
        <p:nvSpPr>
          <p:cNvPr id="2" name="Rectangle 1"/>
          <p:cNvSpPr/>
          <p:nvPr/>
        </p:nvSpPr>
        <p:spPr>
          <a:xfrm>
            <a:off x="590404" y="4022382"/>
            <a:ext cx="7992888" cy="1785104"/>
          </a:xfrm>
          <a:prstGeom prst="rect">
            <a:avLst/>
          </a:prstGeom>
        </p:spPr>
        <p:txBody>
          <a:bodyPr wrap="square">
            <a:spAutoFit/>
          </a:bodyPr>
          <a:lstStyle/>
          <a:p>
            <a:pPr defTabSz="914400" eaLnBrk="1" hangingPunct="1"/>
            <a:r>
              <a:rPr lang="fr-FR" altLang="fr-FR" sz="2000" b="1" u="sng" dirty="0">
                <a:solidFill>
                  <a:schemeClr val="accent6">
                    <a:lumMod val="75000"/>
                  </a:schemeClr>
                </a:solidFill>
              </a:rPr>
              <a:t>Pause méridienne </a:t>
            </a:r>
          </a:p>
          <a:p>
            <a:pPr defTabSz="914400" eaLnBrk="1" hangingPunct="1">
              <a:buFontTx/>
              <a:buChar char="•"/>
            </a:pPr>
            <a:r>
              <a:rPr lang="fr-FR" altLang="fr-FR" dirty="0">
                <a:solidFill>
                  <a:schemeClr val="tx1"/>
                </a:solidFill>
              </a:rPr>
              <a:t> 2 restaurants scolaires et 3 sites délocalisés (maternelle des Barques, pôle culturel, et maternelle du Bois de la Dame).</a:t>
            </a:r>
          </a:p>
          <a:p>
            <a:pPr defTabSz="914400" eaLnBrk="1" hangingPunct="1">
              <a:buFontTx/>
              <a:buChar char="•"/>
            </a:pPr>
            <a:endParaRPr lang="fr-FR" altLang="fr-FR" dirty="0">
              <a:solidFill>
                <a:schemeClr val="tx1"/>
              </a:solidFill>
            </a:endParaRPr>
          </a:p>
          <a:p>
            <a:pPr defTabSz="914400" eaLnBrk="1" hangingPunct="1">
              <a:buFontTx/>
              <a:buChar char="•"/>
            </a:pPr>
            <a:endParaRPr lang="fr-FR" altLang="fr-FR" dirty="0">
              <a:solidFill>
                <a:schemeClr val="tx1"/>
              </a:solidFill>
            </a:endParaRPr>
          </a:p>
          <a:p>
            <a:pPr defTabSz="914400" eaLnBrk="1" hangingPunct="1">
              <a:buFontTx/>
              <a:buChar char="•"/>
            </a:pPr>
            <a:endParaRPr lang="fr-FR" altLang="fr-FR" dirty="0">
              <a:solidFill>
                <a:schemeClr val="tx1"/>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2924893332"/>
              </p:ext>
            </p:extLst>
          </p:nvPr>
        </p:nvGraphicFramePr>
        <p:xfrm>
          <a:off x="742755" y="5068764"/>
          <a:ext cx="5760640" cy="1752600"/>
        </p:xfrm>
        <a:graphic>
          <a:graphicData uri="http://schemas.openxmlformats.org/drawingml/2006/table">
            <a:tbl>
              <a:tblPr firstRow="1" bandRow="1">
                <a:tableStyleId>{93296810-A885-4BE3-A3E7-6D5BEEA58F35}</a:tableStyleId>
              </a:tblPr>
              <a:tblGrid>
                <a:gridCol w="1080120">
                  <a:extLst>
                    <a:ext uri="{9D8B030D-6E8A-4147-A177-3AD203B41FA5}">
                      <a16:colId xmlns:a16="http://schemas.microsoft.com/office/drawing/2014/main" val="20000"/>
                    </a:ext>
                  </a:extLst>
                </a:gridCol>
                <a:gridCol w="2506980">
                  <a:extLst>
                    <a:ext uri="{9D8B030D-6E8A-4147-A177-3AD203B41FA5}">
                      <a16:colId xmlns:a16="http://schemas.microsoft.com/office/drawing/2014/main" val="20001"/>
                    </a:ext>
                  </a:extLst>
                </a:gridCol>
                <a:gridCol w="2173540">
                  <a:extLst>
                    <a:ext uri="{9D8B030D-6E8A-4147-A177-3AD203B41FA5}">
                      <a16:colId xmlns:a16="http://schemas.microsoft.com/office/drawing/2014/main" val="20002"/>
                    </a:ext>
                  </a:extLst>
                </a:gridCol>
              </a:tblGrid>
              <a:tr h="139040">
                <a:tc>
                  <a:txBody>
                    <a:bodyPr/>
                    <a:lstStyle/>
                    <a:p>
                      <a:pPr algn="ctr"/>
                      <a:endParaRPr lang="fr-FR" dirty="0">
                        <a:latin typeface="Arial" panose="020B0604020202020204" pitchFamily="34" charset="0"/>
                        <a:cs typeface="Arial" panose="020B0604020202020204" pitchFamily="34" charset="0"/>
                      </a:endParaRPr>
                    </a:p>
                  </a:txBody>
                  <a:tcPr/>
                </a:tc>
                <a:tc>
                  <a:txBody>
                    <a:bodyPr/>
                    <a:lstStyle/>
                    <a:p>
                      <a:pPr algn="ctr"/>
                      <a:r>
                        <a:rPr lang="fr-FR" dirty="0">
                          <a:latin typeface="Arial" panose="020B0604020202020204" pitchFamily="34" charset="0"/>
                          <a:cs typeface="Arial" panose="020B0604020202020204" pitchFamily="34" charset="0"/>
                        </a:rPr>
                        <a:t>Nombre</a:t>
                      </a:r>
                      <a:r>
                        <a:rPr lang="fr-FR" baseline="0" dirty="0">
                          <a:latin typeface="Arial" panose="020B0604020202020204" pitchFamily="34" charset="0"/>
                          <a:cs typeface="Arial" panose="020B0604020202020204" pitchFamily="34" charset="0"/>
                        </a:rPr>
                        <a:t> repas scolaires servis</a:t>
                      </a:r>
                      <a:endParaRPr lang="fr-FR" dirty="0">
                        <a:latin typeface="Arial" panose="020B0604020202020204" pitchFamily="34" charset="0"/>
                        <a:cs typeface="Arial" panose="020B0604020202020204" pitchFamily="34" charset="0"/>
                      </a:endParaRPr>
                    </a:p>
                  </a:txBody>
                  <a:tcPr/>
                </a:tc>
                <a:tc>
                  <a:txBody>
                    <a:bodyPr/>
                    <a:lstStyle/>
                    <a:p>
                      <a:pPr algn="ctr"/>
                      <a:r>
                        <a:rPr lang="fr-FR" dirty="0">
                          <a:latin typeface="Arial" panose="020B0604020202020204" pitchFamily="34" charset="0"/>
                          <a:cs typeface="Arial" panose="020B0604020202020204" pitchFamily="34" charset="0"/>
                        </a:rPr>
                        <a:t>Moyenne par jour</a:t>
                      </a:r>
                    </a:p>
                  </a:txBody>
                  <a:tcPr/>
                </a:tc>
                <a:extLst>
                  <a:ext uri="{0D108BD9-81ED-4DB2-BD59-A6C34878D82A}">
                    <a16:rowId xmlns:a16="http://schemas.microsoft.com/office/drawing/2014/main" val="10000"/>
                  </a:ext>
                </a:extLst>
              </a:tr>
              <a:tr h="370840">
                <a:tc>
                  <a:txBody>
                    <a:bodyPr/>
                    <a:lstStyle/>
                    <a:p>
                      <a:pPr algn="ctr"/>
                      <a:r>
                        <a:rPr lang="fr-FR" dirty="0">
                          <a:latin typeface="Arial" panose="020B0604020202020204" pitchFamily="34" charset="0"/>
                          <a:cs typeface="Arial" panose="020B0604020202020204" pitchFamily="34" charset="0"/>
                        </a:rPr>
                        <a:t>2019</a:t>
                      </a:r>
                    </a:p>
                  </a:txBody>
                  <a:tcPr/>
                </a:tc>
                <a:tc>
                  <a:txBody>
                    <a:bodyPr/>
                    <a:lstStyle/>
                    <a:p>
                      <a:pPr algn="ctr"/>
                      <a:r>
                        <a:rPr lang="fr-FR" dirty="0">
                          <a:latin typeface="Arial" panose="020B0604020202020204" pitchFamily="34" charset="0"/>
                          <a:cs typeface="Arial" panose="020B0604020202020204" pitchFamily="34" charset="0"/>
                        </a:rPr>
                        <a:t>90 969</a:t>
                      </a:r>
                    </a:p>
                  </a:txBody>
                  <a:tcPr/>
                </a:tc>
                <a:tc>
                  <a:txBody>
                    <a:bodyPr/>
                    <a:lstStyle/>
                    <a:p>
                      <a:pPr algn="ctr"/>
                      <a:r>
                        <a:rPr lang="fr-FR" dirty="0">
                          <a:latin typeface="Arial" panose="020B0604020202020204" pitchFamily="34" charset="0"/>
                          <a:cs typeface="Arial" panose="020B0604020202020204" pitchFamily="34" charset="0"/>
                        </a:rPr>
                        <a:t>650</a:t>
                      </a:r>
                    </a:p>
                  </a:txBody>
                  <a:tcPr/>
                </a:tc>
                <a:extLst>
                  <a:ext uri="{0D108BD9-81ED-4DB2-BD59-A6C34878D82A}">
                    <a16:rowId xmlns:a16="http://schemas.microsoft.com/office/drawing/2014/main" val="10001"/>
                  </a:ext>
                </a:extLst>
              </a:tr>
              <a:tr h="370840">
                <a:tc>
                  <a:txBody>
                    <a:bodyPr/>
                    <a:lstStyle/>
                    <a:p>
                      <a:pPr algn="ctr"/>
                      <a:r>
                        <a:rPr lang="fr-FR" dirty="0">
                          <a:latin typeface="Arial" panose="020B0604020202020204" pitchFamily="34" charset="0"/>
                          <a:cs typeface="Arial" panose="020B0604020202020204" pitchFamily="34" charset="0"/>
                        </a:rPr>
                        <a:t>2020</a:t>
                      </a:r>
                    </a:p>
                  </a:txBody>
                  <a:tcPr/>
                </a:tc>
                <a:tc>
                  <a:txBody>
                    <a:bodyPr/>
                    <a:lstStyle/>
                    <a:p>
                      <a:pPr algn="ctr"/>
                      <a:r>
                        <a:rPr lang="fr-FR" dirty="0">
                          <a:latin typeface="Arial" panose="020B0604020202020204" pitchFamily="34" charset="0"/>
                          <a:cs typeface="Arial" panose="020B0604020202020204" pitchFamily="34" charset="0"/>
                        </a:rPr>
                        <a:t>71 813</a:t>
                      </a:r>
                    </a:p>
                  </a:txBody>
                  <a:tcPr/>
                </a:tc>
                <a:tc>
                  <a:txBody>
                    <a:bodyPr/>
                    <a:lstStyle/>
                    <a:p>
                      <a:pPr algn="ctr"/>
                      <a:r>
                        <a:rPr lang="fr-FR" dirty="0">
                          <a:latin typeface="Arial" panose="020B0604020202020204" pitchFamily="34" charset="0"/>
                          <a:cs typeface="Arial" panose="020B0604020202020204" pitchFamily="34" charset="0"/>
                        </a:rPr>
                        <a:t>513</a:t>
                      </a:r>
                    </a:p>
                  </a:txBody>
                  <a:tcPr/>
                </a:tc>
                <a:extLst>
                  <a:ext uri="{0D108BD9-81ED-4DB2-BD59-A6C34878D82A}">
                    <a16:rowId xmlns:a16="http://schemas.microsoft.com/office/drawing/2014/main" val="10002"/>
                  </a:ext>
                </a:extLst>
              </a:tr>
              <a:tr h="370840">
                <a:tc>
                  <a:txBody>
                    <a:bodyPr/>
                    <a:lstStyle/>
                    <a:p>
                      <a:pPr algn="ctr"/>
                      <a:r>
                        <a:rPr lang="fr-FR" dirty="0">
                          <a:latin typeface="Arial" panose="020B0604020202020204" pitchFamily="34" charset="0"/>
                          <a:cs typeface="Arial" panose="020B0604020202020204" pitchFamily="34" charset="0"/>
                        </a:rPr>
                        <a:t>2021</a:t>
                      </a:r>
                    </a:p>
                  </a:txBody>
                  <a:tcPr/>
                </a:tc>
                <a:tc>
                  <a:txBody>
                    <a:bodyPr/>
                    <a:lstStyle/>
                    <a:p>
                      <a:pPr algn="ctr"/>
                      <a:r>
                        <a:rPr lang="fr-FR" dirty="0">
                          <a:latin typeface="Arial" panose="020B0604020202020204" pitchFamily="34" charset="0"/>
                          <a:cs typeface="Arial" panose="020B0604020202020204" pitchFamily="34" charset="0"/>
                        </a:rPr>
                        <a:t>95 042</a:t>
                      </a:r>
                    </a:p>
                  </a:txBody>
                  <a:tcPr/>
                </a:tc>
                <a:tc>
                  <a:txBody>
                    <a:bodyPr/>
                    <a:lstStyle/>
                    <a:p>
                      <a:pPr algn="ctr"/>
                      <a:r>
                        <a:rPr lang="fr-FR" dirty="0">
                          <a:latin typeface="Arial" panose="020B0604020202020204" pitchFamily="34" charset="0"/>
                          <a:cs typeface="Arial" panose="020B0604020202020204" pitchFamily="34" charset="0"/>
                        </a:rPr>
                        <a:t>679</a:t>
                      </a:r>
                    </a:p>
                  </a:txBody>
                  <a:tcPr/>
                </a:tc>
                <a:extLst>
                  <a:ext uri="{0D108BD9-81ED-4DB2-BD59-A6C34878D82A}">
                    <a16:rowId xmlns:a16="http://schemas.microsoft.com/office/drawing/2014/main" val="4013754461"/>
                  </a:ext>
                </a:extLst>
              </a:tr>
            </a:tbl>
          </a:graphicData>
        </a:graphic>
      </p:graphicFrame>
      <p:sp>
        <p:nvSpPr>
          <p:cNvPr id="9" name="ZoneTexte 4">
            <a:extLst>
              <a:ext uri="{FF2B5EF4-FFF2-40B4-BE49-F238E27FC236}">
                <a16:creationId xmlns:a16="http://schemas.microsoft.com/office/drawing/2014/main" id="{4DB2B53C-40FC-4776-9D9D-56E2E19196AF}"/>
              </a:ext>
            </a:extLst>
          </p:cNvPr>
          <p:cNvSpPr txBox="1">
            <a:spLocks noChangeArrowheads="1"/>
          </p:cNvSpPr>
          <p:nvPr/>
        </p:nvSpPr>
        <p:spPr bwMode="auto">
          <a:xfrm>
            <a:off x="0" y="-27384"/>
            <a:ext cx="9144000" cy="579438"/>
          </a:xfrm>
          <a:prstGeom prst="rect">
            <a:avLst/>
          </a:prstGeom>
          <a:solidFill>
            <a:schemeClr val="accent6">
              <a:lumMod val="75000"/>
            </a:schemeClr>
          </a:solidFill>
          <a:ln>
            <a:noFill/>
          </a:ln>
          <a:extLst/>
        </p:spPr>
        <p:txBody>
          <a:bodyPr>
            <a:spAutoFit/>
          </a:bodyPr>
          <a:lstStyle/>
          <a:p>
            <a:pPr algn="ctr">
              <a:buClr>
                <a:srgbClr val="000000"/>
              </a:buClr>
              <a:buSzPct val="100000"/>
              <a:buFont typeface="Times New Roman" panose="02020603050405020304" pitchFamily="18" charset="0"/>
              <a:buNone/>
            </a:pPr>
            <a:r>
              <a:rPr lang="fr-FR" altLang="fr-FR" sz="3200" b="1" dirty="0">
                <a:latin typeface="+mj-lt"/>
              </a:rPr>
              <a:t>PERISCOLAIRE</a:t>
            </a:r>
          </a:p>
        </p:txBody>
      </p:sp>
      <p:sp>
        <p:nvSpPr>
          <p:cNvPr id="3" name="Rectangle 2">
            <a:extLst>
              <a:ext uri="{FF2B5EF4-FFF2-40B4-BE49-F238E27FC236}">
                <a16:creationId xmlns:a16="http://schemas.microsoft.com/office/drawing/2014/main" id="{4964273F-5411-41DB-B322-BC779626850C}"/>
              </a:ext>
            </a:extLst>
          </p:cNvPr>
          <p:cNvSpPr/>
          <p:nvPr/>
        </p:nvSpPr>
        <p:spPr>
          <a:xfrm>
            <a:off x="237646" y="470609"/>
            <a:ext cx="8409801" cy="707886"/>
          </a:xfrm>
          <a:prstGeom prst="rect">
            <a:avLst/>
          </a:prstGeom>
        </p:spPr>
        <p:txBody>
          <a:bodyPr wrap="square">
            <a:spAutoFit/>
          </a:bodyPr>
          <a:lstStyle/>
          <a:p>
            <a:pPr marL="342900" indent="-342900">
              <a:buFont typeface="Wingdings" panose="05000000000000000000" pitchFamily="2" charset="2"/>
              <a:buChar char="Ø"/>
            </a:pPr>
            <a:r>
              <a:rPr lang="fr-FR" sz="2000" b="1" dirty="0">
                <a:solidFill>
                  <a:srgbClr val="000066"/>
                </a:solidFill>
              </a:rPr>
              <a:t>Une reprise de l’activité normale en 2021 voire une hausse importante pour la pause méridienne</a:t>
            </a:r>
          </a:p>
        </p:txBody>
      </p:sp>
    </p:spTree>
  </p:cSld>
  <p:clrMapOvr>
    <a:masterClrMapping/>
  </p:clrMapOvr>
</p:sld>
</file>

<file path=ppt/theme/theme1.xml><?xml version="1.0" encoding="utf-8"?>
<a:theme xmlns:a="http://schemas.openxmlformats.org/drawingml/2006/main" name="Pixel">
  <a:themeElements>
    <a:clrScheme name="Pixel 15">
      <a:dk1>
        <a:srgbClr val="000000"/>
      </a:dk1>
      <a:lt1>
        <a:srgbClr val="FFFFFF"/>
      </a:lt1>
      <a:dk2>
        <a:srgbClr val="000000"/>
      </a:dk2>
      <a:lt2>
        <a:srgbClr val="004B95"/>
      </a:lt2>
      <a:accent1>
        <a:srgbClr val="0066CC"/>
      </a:accent1>
      <a:accent2>
        <a:srgbClr val="357ECF"/>
      </a:accent2>
      <a:accent3>
        <a:srgbClr val="FFFFFF"/>
      </a:accent3>
      <a:accent4>
        <a:srgbClr val="000000"/>
      </a:accent4>
      <a:accent5>
        <a:srgbClr val="AAB8E2"/>
      </a:accent5>
      <a:accent6>
        <a:srgbClr val="2F72BB"/>
      </a:accent6>
      <a:hlink>
        <a:srgbClr val="0D0163"/>
      </a:hlink>
      <a:folHlink>
        <a:srgbClr val="CCCCE6"/>
      </a:folHlink>
    </a:clrScheme>
    <a:fontScheme name="Pixel">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004B95"/>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004B95"/>
        </a:lt2>
        <a:accent1>
          <a:srgbClr val="0066CC"/>
        </a:accent1>
        <a:accent2>
          <a:srgbClr val="9999CC"/>
        </a:accent2>
        <a:accent3>
          <a:srgbClr val="FFFFFF"/>
        </a:accent3>
        <a:accent4>
          <a:srgbClr val="000000"/>
        </a:accent4>
        <a:accent5>
          <a:srgbClr val="AAB8E2"/>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000000"/>
        </a:dk2>
        <a:lt2>
          <a:srgbClr val="004B95"/>
        </a:lt2>
        <a:accent1>
          <a:srgbClr val="0066CC"/>
        </a:accent1>
        <a:accent2>
          <a:srgbClr val="357ECF"/>
        </a:accent2>
        <a:accent3>
          <a:srgbClr val="FFFFFF"/>
        </a:accent3>
        <a:accent4>
          <a:srgbClr val="000000"/>
        </a:accent4>
        <a:accent5>
          <a:srgbClr val="AAB8E2"/>
        </a:accent5>
        <a:accent6>
          <a:srgbClr val="2F72BB"/>
        </a:accent6>
        <a:hlink>
          <a:srgbClr val="0D0163"/>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90DCB592-75F7-4BE9-9947-F37DB8D35FFD}" vid="{1B1E9DAF-D007-4D59-BBA8-9EA2B43BF28F}"/>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90DCB592-75F7-4BE9-9947-F37DB8D35FFD}" vid="{1B1E9DAF-D007-4D59-BBA8-9EA2B43BF28F}"/>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42210</TotalTime>
  <Words>3140</Words>
  <Application>Microsoft Office PowerPoint</Application>
  <PresentationFormat>Affichage à l'écran (4:3)</PresentationFormat>
  <Paragraphs>787</Paragraphs>
  <Slides>68</Slides>
  <Notes>46</Notes>
  <HiddenSlides>0</HiddenSlides>
  <MMClips>0</MMClips>
  <ScaleCrop>false</ScaleCrop>
  <HeadingPairs>
    <vt:vector size="8" baseType="variant">
      <vt:variant>
        <vt:lpstr>Polices utilisées</vt:lpstr>
      </vt:variant>
      <vt:variant>
        <vt:i4>14</vt:i4>
      </vt:variant>
      <vt:variant>
        <vt:lpstr>Thème</vt:lpstr>
      </vt:variant>
      <vt:variant>
        <vt:i4>3</vt:i4>
      </vt:variant>
      <vt:variant>
        <vt:lpstr>Serveurs OLE incorporés</vt:lpstr>
      </vt:variant>
      <vt:variant>
        <vt:i4>1</vt:i4>
      </vt:variant>
      <vt:variant>
        <vt:lpstr>Titres des diapositives</vt:lpstr>
      </vt:variant>
      <vt:variant>
        <vt:i4>68</vt:i4>
      </vt:variant>
    </vt:vector>
  </HeadingPairs>
  <TitlesOfParts>
    <vt:vector size="86" baseType="lpstr">
      <vt:lpstr>Arial</vt:lpstr>
      <vt:lpstr>Arial Black</vt:lpstr>
      <vt:lpstr>Arial Narrow</vt:lpstr>
      <vt:lpstr>Arial Unicode MS</vt:lpstr>
      <vt:lpstr>Calibri</vt:lpstr>
      <vt:lpstr>Calibri Light</vt:lpstr>
      <vt:lpstr>Courier New</vt:lpstr>
      <vt:lpstr>Franklin Gothic Demi</vt:lpstr>
      <vt:lpstr>Franklin Gothic Heavy</vt:lpstr>
      <vt:lpstr>Franklin Gothic Medium</vt:lpstr>
      <vt:lpstr>Roboto</vt:lpstr>
      <vt:lpstr>Roboto Th</vt:lpstr>
      <vt:lpstr>Times New Roman</vt:lpstr>
      <vt:lpstr>Wingdings</vt:lpstr>
      <vt:lpstr>Pixel</vt:lpstr>
      <vt:lpstr>Thème Office</vt:lpstr>
      <vt:lpstr>1_Thème Office</vt:lpstr>
      <vt:lpstr>Worksheet</vt:lpstr>
      <vt:lpstr>Présentation PowerPoint</vt:lpstr>
      <vt:lpstr>PRESENTATION</vt:lpstr>
      <vt:lpstr>Présentation PowerPoint</vt:lpstr>
      <vt:lpstr>Présentation PowerPoint</vt:lpstr>
      <vt:lpstr>La Commune en quelques chiffres  </vt:lpstr>
      <vt:lpstr>Présentation PowerPoint</vt:lpstr>
      <vt:lpstr>Présentation PowerPoint</vt:lpstr>
      <vt:lpstr>Présentation PowerPoint</vt:lpstr>
      <vt:lpstr>Présentation PowerPoint</vt:lpstr>
      <vt:lpstr>Présentation PowerPoint</vt:lpstr>
      <vt:lpstr>FONCTIONNEMENT </vt:lpstr>
      <vt:lpstr>EVOLUTION DE LA SECTION DE FONCTIONNEMENT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INVESTISSEMENT </vt:lpstr>
      <vt:lpstr>EVOLUTION DE LA SECTION INVESTISSEMENT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PERSPECTIVES FINANCIERES 2022 ET ANNEES SUIVANTES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BUDGET ANNEXE CHAUFFERIE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Agnès BAYLE</dc:creator>
  <cp:lastModifiedBy>Agnès Bayle</cp:lastModifiedBy>
  <cp:revision>2487</cp:revision>
  <cp:lastPrinted>2022-02-08T07:06:22Z</cp:lastPrinted>
  <dcterms:created xsi:type="dcterms:W3CDTF">2007-11-26T14:56:55Z</dcterms:created>
  <dcterms:modified xsi:type="dcterms:W3CDTF">2022-06-02T14:50:32Z</dcterms:modified>
</cp:coreProperties>
</file>